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87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1" r:id="rId28"/>
    <p:sldId id="282" r:id="rId29"/>
    <p:sldId id="283" r:id="rId30"/>
    <p:sldId id="285" r:id="rId31"/>
    <p:sldId id="284" r:id="rId32"/>
  </p:sldIdLst>
  <p:sldSz cx="18288000" cy="10287000"/>
  <p:notesSz cx="6858000" cy="9144000"/>
  <p:embeddedFontLst>
    <p:embeddedFont>
      <p:font typeface="Montserrat" panose="00000500000000000000" pitchFamily="50" charset="-93"/>
      <p:regular r:id="rId34"/>
      <p:bold r:id="rId35"/>
      <p:italic r:id="rId36"/>
      <p:boldItalic r:id="rId37"/>
    </p:embeddedFont>
    <p:embeddedFont>
      <p:font typeface="Muli Heavy" panose="020B0604020202020204" charset="-93"/>
      <p:regular r:id="rId38"/>
    </p:embeddedFont>
    <p:embeddedFont>
      <p:font typeface="Noto Sans Bold" panose="020B0802040504020204" pitchFamily="34" charset="0"/>
      <p:regular r:id="rId39"/>
      <p:bold r:id="rId40"/>
    </p:embeddedFont>
    <p:embeddedFont>
      <p:font typeface="Telegraf 1 Bold" panose="020B0604020202020204" charset="0"/>
      <p:regular r:id="rId41"/>
    </p:embeddedFont>
    <p:embeddedFont>
      <p:font typeface="Bebas Neue" panose="020B0604020202020204" charset="0"/>
      <p:regular r:id="rId42"/>
    </p:embeddedFont>
    <p:embeddedFont>
      <p:font typeface="Arial Bold" panose="020B060402020202020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Inter Bold" panose="020B0604020202020204" charset="0"/>
      <p:regular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Arial" panose="020B0604020202020204" pitchFamily="34" charset="0"/>
      <p:regular r:id="rId54"/>
    </p:embeddedFont>
    <p:embeddedFont>
      <p:font typeface="Cambria" panose="02040503050406030204" pitchFamily="18" charset="0"/>
      <p:regular r:id="rId55"/>
      <p:bold r:id="rId56"/>
      <p:italic r:id="rId57"/>
      <p:boldItalic r:id="rId58"/>
    </p:embeddedFont>
    <p:embeddedFont>
      <p:font typeface="Telegraf 2" panose="020B0604020202020204" charset="0"/>
      <p:regular r:id="rId59"/>
    </p:embeddedFont>
    <p:embeddedFont>
      <p:font typeface="Poppins" panose="00000500000000000000" pitchFamily="50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4622" autoAdjust="0"/>
  </p:normalViewPr>
  <p:slideViewPr>
    <p:cSldViewPr>
      <p:cViewPr varScale="1">
        <p:scale>
          <a:sx n="55" d="100"/>
          <a:sy n="55" d="100"/>
        </p:scale>
        <p:origin x="461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21C84-3CA5-40CD-8F9C-F8D87EF2A056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B1716-1617-46DB-AE72-B5D1624A7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1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B1716-1617-46DB-AE72-B5D1624A72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5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etcode.com/problems/linked-list-cycle/description/" TargetMode="External"/><Relationship Id="rId4" Type="http://schemas.openxmlformats.org/officeDocument/2006/relationships/hyperlink" Target="https://leetcode.com/problems/count-common-words-with-one-occurrence/descriptio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98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8892670"/>
            <a:ext cx="18288000" cy="0"/>
          </a:xfrm>
          <a:prstGeom prst="line">
            <a:avLst/>
          </a:prstGeom>
          <a:ln w="9525" cap="flat">
            <a:solidFill>
              <a:srgbClr val="DADD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1019175"/>
            <a:ext cx="18288000" cy="0"/>
          </a:xfrm>
          <a:prstGeom prst="line">
            <a:avLst/>
          </a:prstGeom>
          <a:ln w="9525" cap="flat">
            <a:solidFill>
              <a:srgbClr val="DADD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92288" y="391472"/>
            <a:ext cx="872559" cy="224790"/>
            <a:chOff x="0" y="0"/>
            <a:chExt cx="1163412" cy="29972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09880" cy="299720"/>
              <a:chOff x="0" y="0"/>
              <a:chExt cx="346719" cy="3353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46719" cy="335351"/>
              </a:xfrm>
              <a:custGeom>
                <a:avLst/>
                <a:gdLst/>
                <a:ahLst/>
                <a:cxnLst/>
                <a:rect l="l" t="t" r="r" b="b"/>
                <a:pathLst>
                  <a:path w="346719" h="335351">
                    <a:moveTo>
                      <a:pt x="173359" y="0"/>
                    </a:moveTo>
                    <a:cubicBezTo>
                      <a:pt x="77616" y="0"/>
                      <a:pt x="0" y="75071"/>
                      <a:pt x="0" y="167676"/>
                    </a:cubicBezTo>
                    <a:cubicBezTo>
                      <a:pt x="0" y="260280"/>
                      <a:pt x="77616" y="335351"/>
                      <a:pt x="173359" y="335351"/>
                    </a:cubicBezTo>
                    <a:cubicBezTo>
                      <a:pt x="269103" y="335351"/>
                      <a:pt x="346719" y="260280"/>
                      <a:pt x="346719" y="167676"/>
                    </a:cubicBezTo>
                    <a:cubicBezTo>
                      <a:pt x="346719" y="75071"/>
                      <a:pt x="269103" y="0"/>
                      <a:pt x="173359" y="0"/>
                    </a:cubicBezTo>
                    <a:close/>
                  </a:path>
                </a:pathLst>
              </a:custGeom>
              <a:solidFill>
                <a:srgbClr val="DAD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-66675"/>
                <a:ext cx="194319" cy="3258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29352" y="0"/>
              <a:ext cx="309880" cy="299720"/>
              <a:chOff x="0" y="0"/>
              <a:chExt cx="346719" cy="33535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6719" cy="335351"/>
              </a:xfrm>
              <a:custGeom>
                <a:avLst/>
                <a:gdLst/>
                <a:ahLst/>
                <a:cxnLst/>
                <a:rect l="l" t="t" r="r" b="b"/>
                <a:pathLst>
                  <a:path w="346719" h="335351">
                    <a:moveTo>
                      <a:pt x="173359" y="0"/>
                    </a:moveTo>
                    <a:cubicBezTo>
                      <a:pt x="77616" y="0"/>
                      <a:pt x="0" y="75071"/>
                      <a:pt x="0" y="167676"/>
                    </a:cubicBezTo>
                    <a:cubicBezTo>
                      <a:pt x="0" y="260280"/>
                      <a:pt x="77616" y="335351"/>
                      <a:pt x="173359" y="335351"/>
                    </a:cubicBezTo>
                    <a:cubicBezTo>
                      <a:pt x="269103" y="335351"/>
                      <a:pt x="346719" y="260280"/>
                      <a:pt x="346719" y="167676"/>
                    </a:cubicBezTo>
                    <a:cubicBezTo>
                      <a:pt x="346719" y="75071"/>
                      <a:pt x="269103" y="0"/>
                      <a:pt x="173359" y="0"/>
                    </a:cubicBezTo>
                    <a:close/>
                  </a:path>
                </a:pathLst>
              </a:custGeom>
              <a:solidFill>
                <a:srgbClr val="DAD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-66675"/>
                <a:ext cx="194319" cy="3258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853532" y="0"/>
              <a:ext cx="309880" cy="299720"/>
              <a:chOff x="0" y="0"/>
              <a:chExt cx="346719" cy="33535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6719" cy="335351"/>
              </a:xfrm>
              <a:custGeom>
                <a:avLst/>
                <a:gdLst/>
                <a:ahLst/>
                <a:cxnLst/>
                <a:rect l="l" t="t" r="r" b="b"/>
                <a:pathLst>
                  <a:path w="346719" h="335351">
                    <a:moveTo>
                      <a:pt x="173359" y="0"/>
                    </a:moveTo>
                    <a:cubicBezTo>
                      <a:pt x="77616" y="0"/>
                      <a:pt x="0" y="75071"/>
                      <a:pt x="0" y="167676"/>
                    </a:cubicBezTo>
                    <a:cubicBezTo>
                      <a:pt x="0" y="260280"/>
                      <a:pt x="77616" y="335351"/>
                      <a:pt x="173359" y="335351"/>
                    </a:cubicBezTo>
                    <a:cubicBezTo>
                      <a:pt x="269103" y="335351"/>
                      <a:pt x="346719" y="260280"/>
                      <a:pt x="346719" y="167676"/>
                    </a:cubicBezTo>
                    <a:cubicBezTo>
                      <a:pt x="346719" y="75071"/>
                      <a:pt x="269103" y="0"/>
                      <a:pt x="173359" y="0"/>
                    </a:cubicBezTo>
                    <a:close/>
                  </a:path>
                </a:pathLst>
              </a:custGeom>
              <a:solidFill>
                <a:srgbClr val="DAD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-66675"/>
                <a:ext cx="194319" cy="3258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 rot="2790752">
            <a:off x="-909616" y="5416552"/>
            <a:ext cx="2499614" cy="2365260"/>
          </a:xfrm>
          <a:custGeom>
            <a:avLst/>
            <a:gdLst/>
            <a:ahLst/>
            <a:cxnLst/>
            <a:rect l="l" t="t" r="r" b="b"/>
            <a:pathLst>
              <a:path w="2499614" h="2365260">
                <a:moveTo>
                  <a:pt x="0" y="0"/>
                </a:moveTo>
                <a:lnTo>
                  <a:pt x="2499614" y="0"/>
                </a:lnTo>
                <a:lnTo>
                  <a:pt x="2499614" y="2365260"/>
                </a:lnTo>
                <a:lnTo>
                  <a:pt x="0" y="2365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2790752">
            <a:off x="16697053" y="2136153"/>
            <a:ext cx="2499614" cy="2365260"/>
          </a:xfrm>
          <a:custGeom>
            <a:avLst/>
            <a:gdLst/>
            <a:ahLst/>
            <a:cxnLst/>
            <a:rect l="l" t="t" r="r" b="b"/>
            <a:pathLst>
              <a:path w="2499614" h="2365260">
                <a:moveTo>
                  <a:pt x="0" y="0"/>
                </a:moveTo>
                <a:lnTo>
                  <a:pt x="2499614" y="0"/>
                </a:lnTo>
                <a:lnTo>
                  <a:pt x="2499614" y="2365259"/>
                </a:lnTo>
                <a:lnTo>
                  <a:pt x="0" y="23652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0" y="2640160"/>
            <a:ext cx="18288000" cy="394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99"/>
              </a:lnSpc>
            </a:pPr>
            <a:r>
              <a:rPr lang="en-US" sz="12999" b="1" dirty="0">
                <a:solidFill>
                  <a:srgbClr val="FFFFFF"/>
                </a:solidFill>
                <a:latin typeface="Montserrat" panose="00000500000000000000" pitchFamily="50" charset="-93"/>
              </a:rPr>
              <a:t>TÌM HIỂU VỀ HASHMAP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67267" y="6770632"/>
            <a:ext cx="637251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spc="770">
                <a:solidFill>
                  <a:srgbClr val="DADD46"/>
                </a:solidFill>
                <a:latin typeface="Poppins"/>
              </a:rPr>
              <a:t>Nhóm 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96171" y="9302245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BBBB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171680"/>
            <a:ext cx="7826778" cy="2689873"/>
            <a:chOff x="0" y="0"/>
            <a:chExt cx="2061374" cy="708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1374" cy="708444"/>
            </a:xfrm>
            <a:custGeom>
              <a:avLst/>
              <a:gdLst/>
              <a:ahLst/>
              <a:cxnLst/>
              <a:rect l="l" t="t" r="r" b="b"/>
              <a:pathLst>
                <a:path w="2061374" h="708444">
                  <a:moveTo>
                    <a:pt x="0" y="0"/>
                  </a:moveTo>
                  <a:lnTo>
                    <a:pt x="2061374" y="0"/>
                  </a:lnTo>
                  <a:lnTo>
                    <a:pt x="2061374" y="708444"/>
                  </a:lnTo>
                  <a:lnTo>
                    <a:pt x="0" y="708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2061374" cy="851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449232"/>
            <a:ext cx="7826778" cy="2408922"/>
            <a:chOff x="0" y="0"/>
            <a:chExt cx="2061374" cy="634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1374" cy="634449"/>
            </a:xfrm>
            <a:custGeom>
              <a:avLst/>
              <a:gdLst/>
              <a:ahLst/>
              <a:cxnLst/>
              <a:rect l="l" t="t" r="r" b="b"/>
              <a:pathLst>
                <a:path w="2061374" h="634449">
                  <a:moveTo>
                    <a:pt x="0" y="0"/>
                  </a:moveTo>
                  <a:lnTo>
                    <a:pt x="2061374" y="0"/>
                  </a:lnTo>
                  <a:lnTo>
                    <a:pt x="2061374" y="634449"/>
                  </a:lnTo>
                  <a:lnTo>
                    <a:pt x="0" y="634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2061374" cy="777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32522" y="3449232"/>
            <a:ext cx="8207776" cy="2408922"/>
            <a:chOff x="0" y="0"/>
            <a:chExt cx="2061374" cy="6344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1374" cy="634449"/>
            </a:xfrm>
            <a:custGeom>
              <a:avLst/>
              <a:gdLst/>
              <a:ahLst/>
              <a:cxnLst/>
              <a:rect l="l" t="t" r="r" b="b"/>
              <a:pathLst>
                <a:path w="2061374" h="634449">
                  <a:moveTo>
                    <a:pt x="0" y="0"/>
                  </a:moveTo>
                  <a:lnTo>
                    <a:pt x="2061374" y="0"/>
                  </a:lnTo>
                  <a:lnTo>
                    <a:pt x="2061374" y="634449"/>
                  </a:lnTo>
                  <a:lnTo>
                    <a:pt x="0" y="634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42875"/>
              <a:ext cx="2061374" cy="777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29162" y="2810112"/>
            <a:ext cx="8211136" cy="776208"/>
            <a:chOff x="0" y="0"/>
            <a:chExt cx="7279717" cy="169470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279717" cy="1694708"/>
              <a:chOff x="0" y="0"/>
              <a:chExt cx="1437969" cy="33475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37969" cy="334757"/>
              </a:xfrm>
              <a:custGeom>
                <a:avLst/>
                <a:gdLst/>
                <a:ahLst/>
                <a:cxnLst/>
                <a:rect l="l" t="t" r="r" b="b"/>
                <a:pathLst>
                  <a:path w="1437969" h="334757">
                    <a:moveTo>
                      <a:pt x="0" y="0"/>
                    </a:moveTo>
                    <a:lnTo>
                      <a:pt x="1437969" y="0"/>
                    </a:lnTo>
                    <a:lnTo>
                      <a:pt x="1437969" y="334757"/>
                    </a:lnTo>
                    <a:lnTo>
                      <a:pt x="0" y="334757"/>
                    </a:lnTo>
                    <a:close/>
                  </a:path>
                </a:pathLst>
              </a:custGeom>
              <a:solidFill>
                <a:srgbClr val="DAD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42875"/>
                <a:ext cx="1437969" cy="4776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32608"/>
              <a:ext cx="7279717" cy="1085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2.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Sử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dụng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hàm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Khởi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tạo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trong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Java9+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71600" y="7962900"/>
            <a:ext cx="7216128" cy="1832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 err="1">
                <a:latin typeface="+mj-lt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&lt;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KeyType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ValueType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&gt;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;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latin typeface="+mj-lt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= new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&lt;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KeyType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ValueType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&gt;()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latin typeface="+mj-lt"/>
                <a:cs typeface="Arial" panose="020B0604020202020204" pitchFamily="34" charset="0"/>
              </a:rPr>
              <a:t>hashMap.put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(key1, value1);</a:t>
            </a:r>
          </a:p>
          <a:p>
            <a:pPr algn="ctr">
              <a:lnSpc>
                <a:spcPts val="3600"/>
              </a:lnSpc>
            </a:pPr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00346" y="4189367"/>
            <a:ext cx="660545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 err="1">
                <a:latin typeface="+mj-lt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&lt;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KeyType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ValueType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&gt;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; 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latin typeface="+mj-lt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= new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&lt;&gt;();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82200" y="4109208"/>
            <a:ext cx="765809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 err="1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 = new </a:t>
            </a:r>
            <a:r>
              <a:rPr lang="en-US" sz="2400" dirty="0" err="1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HashMap</a:t>
            </a:r>
            <a:r>
              <a:rPr lang="en-US" sz="2400" dirty="0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&lt;</a:t>
            </a:r>
            <a:r>
              <a:rPr lang="en-US" sz="2400" dirty="0" err="1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KeyType,ValueType</a:t>
            </a:r>
            <a:r>
              <a:rPr lang="en-US" sz="2400" dirty="0"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&gt;();</a:t>
            </a:r>
          </a:p>
          <a:p>
            <a:pPr>
              <a:lnSpc>
                <a:spcPts val="3600"/>
              </a:lnSpc>
            </a:pPr>
            <a:endParaRPr lang="en-US" sz="2400" dirty="0">
              <a:latin typeface="+mj-lt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3" name="Freeform 23"/>
          <p:cNvSpPr/>
          <p:nvPr/>
        </p:nvSpPr>
        <p:spPr>
          <a:xfrm rot="-2776447">
            <a:off x="17048596" y="2047311"/>
            <a:ext cx="1943094" cy="1841081"/>
          </a:xfrm>
          <a:custGeom>
            <a:avLst/>
            <a:gdLst/>
            <a:ahLst/>
            <a:cxnLst/>
            <a:rect l="l" t="t" r="r" b="b"/>
            <a:pathLst>
              <a:path w="1943094" h="1841081">
                <a:moveTo>
                  <a:pt x="0" y="0"/>
                </a:moveTo>
                <a:lnTo>
                  <a:pt x="1943094" y="0"/>
                </a:lnTo>
                <a:lnTo>
                  <a:pt x="1943094" y="1841082"/>
                </a:lnTo>
                <a:lnTo>
                  <a:pt x="0" y="1841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2790752">
            <a:off x="-707298" y="2047961"/>
            <a:ext cx="1944287" cy="1839781"/>
          </a:xfrm>
          <a:custGeom>
            <a:avLst/>
            <a:gdLst/>
            <a:ahLst/>
            <a:cxnLst/>
            <a:rect l="l" t="t" r="r" b="b"/>
            <a:pathLst>
              <a:path w="1944287" h="1839781">
                <a:moveTo>
                  <a:pt x="0" y="0"/>
                </a:moveTo>
                <a:lnTo>
                  <a:pt x="1944287" y="0"/>
                </a:lnTo>
                <a:lnTo>
                  <a:pt x="1944287" y="1839782"/>
                </a:lnTo>
                <a:lnTo>
                  <a:pt x="0" y="1839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944019"/>
            <a:ext cx="16230600" cy="84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9 CÁCH KHAI BÁO TẬP HỢP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700" y="2810112"/>
            <a:ext cx="7830137" cy="776207"/>
            <a:chOff x="0" y="0"/>
            <a:chExt cx="7279717" cy="169470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7279717" cy="1694708"/>
              <a:chOff x="0" y="0"/>
              <a:chExt cx="1437969" cy="33475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37969" cy="334757"/>
              </a:xfrm>
              <a:custGeom>
                <a:avLst/>
                <a:gdLst/>
                <a:ahLst/>
                <a:cxnLst/>
                <a:rect l="l" t="t" r="r" b="b"/>
                <a:pathLst>
                  <a:path w="1437969" h="334757">
                    <a:moveTo>
                      <a:pt x="0" y="0"/>
                    </a:moveTo>
                    <a:lnTo>
                      <a:pt x="1437969" y="0"/>
                    </a:lnTo>
                    <a:lnTo>
                      <a:pt x="1437969" y="334757"/>
                    </a:lnTo>
                    <a:lnTo>
                      <a:pt x="0" y="334757"/>
                    </a:lnTo>
                    <a:close/>
                  </a:path>
                </a:pathLst>
              </a:custGeom>
              <a:solidFill>
                <a:srgbClr val="DAD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42875"/>
                <a:ext cx="1437969" cy="4776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132608"/>
              <a:ext cx="7279717" cy="1085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1.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Sử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dụng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constructor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mặc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định</a:t>
              </a:r>
              <a:endParaRPr lang="en-US" sz="32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28699" y="6040224"/>
            <a:ext cx="7830138" cy="1669985"/>
            <a:chOff x="0" y="-723305"/>
            <a:chExt cx="7285969" cy="241801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-723305"/>
              <a:ext cx="7285969" cy="2418013"/>
              <a:chOff x="0" y="-142875"/>
              <a:chExt cx="1439204" cy="47763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39204" cy="334757"/>
              </a:xfrm>
              <a:custGeom>
                <a:avLst/>
                <a:gdLst/>
                <a:ahLst/>
                <a:cxnLst/>
                <a:rect l="l" t="t" r="r" b="b"/>
                <a:pathLst>
                  <a:path w="1437969" h="334757">
                    <a:moveTo>
                      <a:pt x="0" y="0"/>
                    </a:moveTo>
                    <a:lnTo>
                      <a:pt x="1437969" y="0"/>
                    </a:lnTo>
                    <a:lnTo>
                      <a:pt x="1437969" y="334757"/>
                    </a:lnTo>
                    <a:lnTo>
                      <a:pt x="0" y="334757"/>
                    </a:lnTo>
                    <a:close/>
                  </a:path>
                </a:pathLst>
              </a:custGeom>
              <a:solidFill>
                <a:srgbClr val="DAD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142875"/>
                <a:ext cx="1437969" cy="4776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132608"/>
              <a:ext cx="7279717" cy="1559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3.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Sử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dụng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khởi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tạo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và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thêm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các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cặp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</a:rPr>
                <a:t>key-value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425801" y="6542956"/>
            <a:ext cx="8214497" cy="3318597"/>
            <a:chOff x="9425802" y="6715404"/>
            <a:chExt cx="8214497" cy="3174203"/>
          </a:xfrm>
        </p:grpSpPr>
        <p:grpSp>
          <p:nvGrpSpPr>
            <p:cNvPr id="8" name="Group 8"/>
            <p:cNvGrpSpPr/>
            <p:nvPr/>
          </p:nvGrpSpPr>
          <p:grpSpPr>
            <a:xfrm>
              <a:off x="9425802" y="7199734"/>
              <a:ext cx="8207777" cy="2689873"/>
              <a:chOff x="0" y="0"/>
              <a:chExt cx="2061374" cy="70844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61374" cy="708444"/>
              </a:xfrm>
              <a:custGeom>
                <a:avLst/>
                <a:gdLst/>
                <a:ahLst/>
                <a:cxnLst/>
                <a:rect l="l" t="t" r="r" b="b"/>
                <a:pathLst>
                  <a:path w="2061374" h="708444">
                    <a:moveTo>
                      <a:pt x="0" y="0"/>
                    </a:moveTo>
                    <a:lnTo>
                      <a:pt x="2061374" y="0"/>
                    </a:lnTo>
                    <a:lnTo>
                      <a:pt x="2061374" y="708444"/>
                    </a:lnTo>
                    <a:lnTo>
                      <a:pt x="0" y="70844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42875"/>
                <a:ext cx="2061374" cy="8513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9525000" y="7864376"/>
              <a:ext cx="8115299" cy="1733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latin typeface="+mj-lt"/>
                  <a:cs typeface="Arial" panose="020B0604020202020204" pitchFamily="34" charset="0"/>
                </a:rPr>
                <a:t>public static Map&lt;String, String&gt; createSingletonMap() {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latin typeface="+mj-lt"/>
                  <a:cs typeface="Arial" panose="020B0604020202020204" pitchFamily="34" charset="0"/>
                </a:rPr>
                <a:t>    return (Collections.singletonMap("username1","password1"));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latin typeface="+mj-lt"/>
                  <a:cs typeface="Arial" panose="020B0604020202020204" pitchFamily="34" charset="0"/>
                </a:rPr>
                <a:t>}</a:t>
              </a:r>
            </a:p>
            <a:p>
              <a:pPr>
                <a:lnSpc>
                  <a:spcPts val="3600"/>
                </a:lnSpc>
              </a:pPr>
              <a:endParaRPr lang="en-US" sz="2400" dirty="0"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9425802" y="6715404"/>
              <a:ext cx="8214496" cy="737631"/>
              <a:chOff x="0" y="0"/>
              <a:chExt cx="7279717" cy="983508"/>
            </a:xfrm>
          </p:grpSpPr>
          <p:grpSp>
            <p:nvGrpSpPr>
              <p:cNvPr id="37" name="Group 37"/>
              <p:cNvGrpSpPr/>
              <p:nvPr/>
            </p:nvGrpSpPr>
            <p:grpSpPr>
              <a:xfrm>
                <a:off x="0" y="0"/>
                <a:ext cx="7279717" cy="983508"/>
                <a:chOff x="0" y="0"/>
                <a:chExt cx="1437969" cy="194273"/>
              </a:xfrm>
            </p:grpSpPr>
            <p:sp>
              <p:nvSpPr>
                <p:cNvPr id="38" name="Freeform 38"/>
                <p:cNvSpPr/>
                <p:nvPr/>
              </p:nvSpPr>
              <p:spPr>
                <a:xfrm>
                  <a:off x="0" y="0"/>
                  <a:ext cx="1437969" cy="194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969" h="194273">
                      <a:moveTo>
                        <a:pt x="0" y="0"/>
                      </a:moveTo>
                      <a:lnTo>
                        <a:pt x="1437969" y="0"/>
                      </a:lnTo>
                      <a:lnTo>
                        <a:pt x="1437969" y="194273"/>
                      </a:lnTo>
                      <a:lnTo>
                        <a:pt x="0" y="194273"/>
                      </a:lnTo>
                      <a:close/>
                    </a:path>
                  </a:pathLst>
                </a:custGeom>
                <a:solidFill>
                  <a:srgbClr val="DADD4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TextBox 39"/>
                <p:cNvSpPr txBox="1"/>
                <p:nvPr/>
              </p:nvSpPr>
              <p:spPr>
                <a:xfrm>
                  <a:off x="0" y="-142875"/>
                  <a:ext cx="1437969" cy="33714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00"/>
                    </a:lnSpc>
                  </a:pPr>
                  <a:endParaRPr/>
                </a:p>
              </p:txBody>
            </p:sp>
          </p:grpSp>
          <p:sp>
            <p:nvSpPr>
              <p:cNvPr id="40" name="TextBox 40"/>
              <p:cNvSpPr txBox="1"/>
              <p:nvPr/>
            </p:nvSpPr>
            <p:spPr>
              <a:xfrm>
                <a:off x="0" y="132608"/>
                <a:ext cx="7279717" cy="6343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4. </a:t>
                </a:r>
                <a:r>
                  <a:rPr lang="en-US" sz="32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Sử</a:t>
                </a:r>
                <a:r>
                  <a:rPr lang="en-US" sz="3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dụng</a:t>
                </a:r>
                <a:r>
                  <a:rPr lang="en-US" sz="3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java collections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9908" y="3643225"/>
            <a:ext cx="7674492" cy="3938675"/>
            <a:chOff x="0" y="0"/>
            <a:chExt cx="2021265" cy="12581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1265" cy="1258107"/>
            </a:xfrm>
            <a:custGeom>
              <a:avLst/>
              <a:gdLst/>
              <a:ahLst/>
              <a:cxnLst/>
              <a:rect l="l" t="t" r="r" b="b"/>
              <a:pathLst>
                <a:path w="2021265" h="1258107">
                  <a:moveTo>
                    <a:pt x="0" y="0"/>
                  </a:moveTo>
                  <a:lnTo>
                    <a:pt x="2021265" y="0"/>
                  </a:lnTo>
                  <a:lnTo>
                    <a:pt x="2021265" y="1258107"/>
                  </a:lnTo>
                  <a:lnTo>
                    <a:pt x="0" y="125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2021265" cy="140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6351" y="2933699"/>
            <a:ext cx="5274449" cy="1447801"/>
            <a:chOff x="0" y="0"/>
            <a:chExt cx="1389155" cy="6597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9155" cy="659777"/>
            </a:xfrm>
            <a:custGeom>
              <a:avLst/>
              <a:gdLst/>
              <a:ahLst/>
              <a:cxnLst/>
              <a:rect l="l" t="t" r="r" b="b"/>
              <a:pathLst>
                <a:path w="1389155" h="659777">
                  <a:moveTo>
                    <a:pt x="0" y="0"/>
                  </a:moveTo>
                  <a:lnTo>
                    <a:pt x="1389155" y="0"/>
                  </a:lnTo>
                  <a:lnTo>
                    <a:pt x="1389155" y="659777"/>
                  </a:lnTo>
                  <a:lnTo>
                    <a:pt x="0" y="659777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1389155" cy="80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38400" y="3081762"/>
            <a:ext cx="4876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collectors.toMap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(Java8)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4862069"/>
            <a:ext cx="7022086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/>
              <a:t>Map&lt;String, String&gt; map = </a:t>
            </a:r>
            <a:r>
              <a:rPr lang="en-US" sz="2400" dirty="0" err="1"/>
              <a:t>Stream.of</a:t>
            </a:r>
            <a:r>
              <a:rPr lang="en-US" sz="2400" dirty="0"/>
              <a:t>(new String[][] {</a:t>
            </a:r>
          </a:p>
          <a:p>
            <a:r>
              <a:rPr lang="en-US" sz="2400" dirty="0"/>
              <a:t>  { "Hello", "World" }, </a:t>
            </a:r>
          </a:p>
          <a:p>
            <a:r>
              <a:rPr lang="en-US" sz="2400" dirty="0"/>
              <a:t>  { "John", "Doe" }, </a:t>
            </a:r>
          </a:p>
          <a:p>
            <a:r>
              <a:rPr lang="en-US" sz="2400" dirty="0"/>
              <a:t>}).collect(</a:t>
            </a:r>
            <a:r>
              <a:rPr lang="en-US" sz="2400" dirty="0" err="1"/>
              <a:t>Collectors.toMap</a:t>
            </a:r>
            <a:r>
              <a:rPr lang="en-US" sz="2400" dirty="0"/>
              <a:t>(data -&gt; data[0], data -&gt; data[1]));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rgbClr val="7373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382384" y="3643225"/>
            <a:ext cx="7534016" cy="3938675"/>
            <a:chOff x="0" y="0"/>
            <a:chExt cx="1984268" cy="12581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84268" cy="1258107"/>
            </a:xfrm>
            <a:custGeom>
              <a:avLst/>
              <a:gdLst/>
              <a:ahLst/>
              <a:cxnLst/>
              <a:rect l="l" t="t" r="r" b="b"/>
              <a:pathLst>
                <a:path w="1984268" h="1258107">
                  <a:moveTo>
                    <a:pt x="0" y="0"/>
                  </a:moveTo>
                  <a:lnTo>
                    <a:pt x="1984268" y="0"/>
                  </a:lnTo>
                  <a:lnTo>
                    <a:pt x="1984268" y="1258107"/>
                  </a:lnTo>
                  <a:lnTo>
                    <a:pt x="0" y="125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42875"/>
              <a:ext cx="1984268" cy="140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14655" y="2933698"/>
            <a:ext cx="5274449" cy="1447801"/>
            <a:chOff x="0" y="0"/>
            <a:chExt cx="1389155" cy="6597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9155" cy="659777"/>
            </a:xfrm>
            <a:custGeom>
              <a:avLst/>
              <a:gdLst/>
              <a:ahLst/>
              <a:cxnLst/>
              <a:rect l="l" t="t" r="r" b="b"/>
              <a:pathLst>
                <a:path w="1389155" h="659777">
                  <a:moveTo>
                    <a:pt x="0" y="0"/>
                  </a:moveTo>
                  <a:lnTo>
                    <a:pt x="1389155" y="0"/>
                  </a:lnTo>
                  <a:lnTo>
                    <a:pt x="1389155" y="659777"/>
                  </a:lnTo>
                  <a:lnTo>
                    <a:pt x="0" y="659777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42875"/>
              <a:ext cx="1389155" cy="80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007105" y="3110770"/>
            <a:ext cx="4289550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Map.Entry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829800" y="4862069"/>
            <a:ext cx="7196875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/>
              <a:t>Map&lt;String, Integer&gt; map = </a:t>
            </a:r>
            <a:r>
              <a:rPr lang="en-US" sz="2400" dirty="0" err="1"/>
              <a:t>Stream.of</a:t>
            </a:r>
            <a:r>
              <a:rPr lang="en-US" sz="2400" dirty="0"/>
              <a:t>(</a:t>
            </a:r>
          </a:p>
          <a:p>
            <a:r>
              <a:rPr lang="en-US" sz="2400" dirty="0"/>
              <a:t>  new </a:t>
            </a:r>
            <a:r>
              <a:rPr lang="en-US" sz="2400" dirty="0" err="1"/>
              <a:t>AbstractMap.SimpleEntry</a:t>
            </a:r>
            <a:r>
              <a:rPr lang="en-US" sz="2400" dirty="0"/>
              <a:t>&lt;&gt;("idea", 1), </a:t>
            </a:r>
          </a:p>
          <a:p>
            <a:r>
              <a:rPr lang="en-US" sz="2400" dirty="0"/>
              <a:t>  new </a:t>
            </a:r>
            <a:r>
              <a:rPr lang="en-US" sz="2400" dirty="0" err="1"/>
              <a:t>AbstractMap.SimpleEntry</a:t>
            </a:r>
            <a:r>
              <a:rPr lang="en-US" sz="2400" dirty="0"/>
              <a:t>&lt;&gt;("mobile", 2))</a:t>
            </a:r>
          </a:p>
          <a:p>
            <a:r>
              <a:rPr lang="en-US" sz="2400" dirty="0"/>
              <a:t>  .collect(</a:t>
            </a:r>
            <a:r>
              <a:rPr lang="en-US" sz="2400" dirty="0" err="1"/>
              <a:t>Collectors.toMap</a:t>
            </a:r>
            <a:r>
              <a:rPr lang="en-US" sz="2400" dirty="0"/>
              <a:t>(</a:t>
            </a:r>
            <a:r>
              <a:rPr lang="en-US" sz="2400" dirty="0" err="1"/>
              <a:t>Map.Entry</a:t>
            </a:r>
            <a:r>
              <a:rPr lang="en-US" sz="2400" dirty="0"/>
              <a:t>::</a:t>
            </a:r>
            <a:r>
              <a:rPr lang="en-US" sz="2400" dirty="0" err="1"/>
              <a:t>getKey</a:t>
            </a:r>
            <a:r>
              <a:rPr lang="en-US" sz="2400" dirty="0"/>
              <a:t>, </a:t>
            </a:r>
            <a:r>
              <a:rPr lang="en-US" sz="2400" dirty="0" err="1"/>
              <a:t>Map.Entry</a:t>
            </a:r>
            <a:r>
              <a:rPr lang="en-US" sz="2400" dirty="0"/>
              <a:t>::</a:t>
            </a:r>
            <a:r>
              <a:rPr lang="en-US" sz="2400" dirty="0" err="1"/>
              <a:t>getValue</a:t>
            </a:r>
            <a:r>
              <a:rPr lang="en-US" sz="2400" dirty="0"/>
              <a:t>));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rgbClr val="737373"/>
              </a:solidFill>
              <a:latin typeface="Poppins"/>
            </a:endParaRPr>
          </a:p>
        </p:txBody>
      </p:sp>
      <p:sp>
        <p:nvSpPr>
          <p:cNvPr id="19" name="TextBox 25"/>
          <p:cNvSpPr txBox="1"/>
          <p:nvPr/>
        </p:nvSpPr>
        <p:spPr>
          <a:xfrm>
            <a:off x="1028700" y="944019"/>
            <a:ext cx="16230600" cy="84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9 CÁCH KHAI BÁO TẬP HỢP</a:t>
            </a:r>
          </a:p>
        </p:txBody>
      </p:sp>
      <p:grpSp>
        <p:nvGrpSpPr>
          <p:cNvPr id="20" name="Group 3"/>
          <p:cNvGrpSpPr/>
          <p:nvPr/>
        </p:nvGrpSpPr>
        <p:grpSpPr>
          <a:xfrm>
            <a:off x="0" y="9732663"/>
            <a:ext cx="18288000" cy="554337"/>
            <a:chOff x="0" y="0"/>
            <a:chExt cx="4816593" cy="145998"/>
          </a:xfrm>
        </p:grpSpPr>
        <p:sp>
          <p:nvSpPr>
            <p:cNvPr id="21" name="Freeform 4"/>
            <p:cNvSpPr/>
            <p:nvPr/>
          </p:nvSpPr>
          <p:spPr>
            <a:xfrm>
              <a:off x="0" y="0"/>
              <a:ext cx="4816592" cy="145998"/>
            </a:xfrm>
            <a:custGeom>
              <a:avLst/>
              <a:gdLst/>
              <a:ahLst/>
              <a:cxnLst/>
              <a:rect l="l" t="t" r="r" b="b"/>
              <a:pathLst>
                <a:path w="4816592" h="145998">
                  <a:moveTo>
                    <a:pt x="0" y="0"/>
                  </a:moveTo>
                  <a:lnTo>
                    <a:pt x="4816592" y="0"/>
                  </a:lnTo>
                  <a:lnTo>
                    <a:pt x="4816592" y="145998"/>
                  </a:lnTo>
                  <a:lnTo>
                    <a:pt x="0" y="145998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5"/>
            <p:cNvSpPr txBox="1"/>
            <p:nvPr/>
          </p:nvSpPr>
          <p:spPr>
            <a:xfrm>
              <a:off x="0" y="-142875"/>
              <a:ext cx="4816593" cy="288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23" name="TextBox 33"/>
          <p:cNvSpPr txBox="1"/>
          <p:nvPr/>
        </p:nvSpPr>
        <p:spPr>
          <a:xfrm>
            <a:off x="6072029" y="9739105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32663"/>
            <a:ext cx="18288000" cy="554337"/>
            <a:chOff x="0" y="0"/>
            <a:chExt cx="4816593" cy="14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5998"/>
            </a:xfrm>
            <a:custGeom>
              <a:avLst/>
              <a:gdLst/>
              <a:ahLst/>
              <a:cxnLst/>
              <a:rect l="l" t="t" r="r" b="b"/>
              <a:pathLst>
                <a:path w="4816592" h="145998">
                  <a:moveTo>
                    <a:pt x="0" y="0"/>
                  </a:moveTo>
                  <a:lnTo>
                    <a:pt x="4816592" y="0"/>
                  </a:lnTo>
                  <a:lnTo>
                    <a:pt x="4816592" y="145998"/>
                  </a:lnTo>
                  <a:lnTo>
                    <a:pt x="0" y="145998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4816593" cy="288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407597"/>
            <a:ext cx="14450896" cy="1989526"/>
            <a:chOff x="0" y="0"/>
            <a:chExt cx="19267861" cy="26527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267861" cy="2326646"/>
              <a:chOff x="0" y="0"/>
              <a:chExt cx="4027060" cy="48627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27060" cy="486278"/>
              </a:xfrm>
              <a:custGeom>
                <a:avLst/>
                <a:gdLst/>
                <a:ahLst/>
                <a:cxnLst/>
                <a:rect l="l" t="t" r="r" b="b"/>
                <a:pathLst>
                  <a:path w="4027060" h="486278">
                    <a:moveTo>
                      <a:pt x="0" y="0"/>
                    </a:moveTo>
                    <a:lnTo>
                      <a:pt x="4027060" y="0"/>
                    </a:lnTo>
                    <a:lnTo>
                      <a:pt x="4027060" y="486278"/>
                    </a:lnTo>
                    <a:lnTo>
                      <a:pt x="0" y="486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42875"/>
                <a:ext cx="4027060" cy="629153"/>
              </a:xfrm>
              <a:prstGeom prst="rect">
                <a:avLst/>
              </a:prstGeom>
            </p:spPr>
            <p:txBody>
              <a:bodyPr lIns="48011" tIns="48011" rIns="48011" bIns="48011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392564"/>
              <a:ext cx="1486329" cy="1506553"/>
              <a:chOff x="0" y="0"/>
              <a:chExt cx="310649" cy="3148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10649" cy="314875"/>
              </a:xfrm>
              <a:custGeom>
                <a:avLst/>
                <a:gdLst/>
                <a:ahLst/>
                <a:cxnLst/>
                <a:rect l="l" t="t" r="r" b="b"/>
                <a:pathLst>
                  <a:path w="310649" h="314875">
                    <a:moveTo>
                      <a:pt x="0" y="0"/>
                    </a:moveTo>
                    <a:lnTo>
                      <a:pt x="310649" y="0"/>
                    </a:lnTo>
                    <a:lnTo>
                      <a:pt x="310649" y="314875"/>
                    </a:lnTo>
                    <a:lnTo>
                      <a:pt x="0" y="314875"/>
                    </a:lnTo>
                    <a:close/>
                  </a:path>
                </a:pathLst>
              </a:custGeom>
              <a:solidFill>
                <a:srgbClr val="DADD4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42875"/>
                <a:ext cx="310649" cy="457750"/>
              </a:xfrm>
              <a:prstGeom prst="rect">
                <a:avLst/>
              </a:prstGeom>
            </p:spPr>
            <p:txBody>
              <a:bodyPr lIns="48011" tIns="48011" rIns="48011" bIns="48011" rtlCol="0" anchor="ctr"/>
              <a:lstStyle/>
              <a:p>
                <a:pPr marL="0" lvl="0" indent="0" algn="ctr">
                  <a:lnSpc>
                    <a:spcPts val="36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812861" y="690657"/>
              <a:ext cx="16827122" cy="1962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97"/>
                </a:lnSpc>
              </a:pPr>
              <a:r>
                <a:rPr lang="en-US" sz="3600">
                  <a:solidFill>
                    <a:srgbClr val="000000"/>
                  </a:solidFill>
                  <a:latin typeface="Arial" panose="020B0604020202020204" pitchFamily="34" charset="0"/>
                </a:rPr>
                <a:t>Sử dụng Map.of()</a:t>
              </a:r>
            </a:p>
            <a:p>
              <a:pPr marL="0" lvl="0" indent="0" algn="l">
                <a:lnSpc>
                  <a:spcPts val="5897"/>
                </a:lnSpc>
              </a:pPr>
              <a:endParaRPr lang="en-US" sz="378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47403" y="806238"/>
              <a:ext cx="791524" cy="64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9"/>
                </a:lnSpc>
                <a:spcBef>
                  <a:spcPct val="0"/>
                </a:spcBef>
              </a:pPr>
              <a:r>
                <a:rPr lang="en-US" sz="3307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596171" y="9739105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28700" y="4869834"/>
            <a:ext cx="14450896" cy="1744984"/>
            <a:chOff x="0" y="0"/>
            <a:chExt cx="19267861" cy="232664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9267861" cy="2326646"/>
              <a:chOff x="0" y="0"/>
              <a:chExt cx="4027060" cy="48627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027060" cy="486278"/>
              </a:xfrm>
              <a:custGeom>
                <a:avLst/>
                <a:gdLst/>
                <a:ahLst/>
                <a:cxnLst/>
                <a:rect l="l" t="t" r="r" b="b"/>
                <a:pathLst>
                  <a:path w="4027060" h="486278">
                    <a:moveTo>
                      <a:pt x="0" y="0"/>
                    </a:moveTo>
                    <a:lnTo>
                      <a:pt x="4027060" y="0"/>
                    </a:lnTo>
                    <a:lnTo>
                      <a:pt x="4027060" y="486278"/>
                    </a:lnTo>
                    <a:lnTo>
                      <a:pt x="0" y="486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42875"/>
                <a:ext cx="4027060" cy="629153"/>
              </a:xfrm>
              <a:prstGeom prst="rect">
                <a:avLst/>
              </a:prstGeom>
            </p:spPr>
            <p:txBody>
              <a:bodyPr lIns="48011" tIns="48011" rIns="48011" bIns="48011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392564"/>
              <a:ext cx="1486329" cy="1506553"/>
              <a:chOff x="0" y="0"/>
              <a:chExt cx="310649" cy="3148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10649" cy="314875"/>
              </a:xfrm>
              <a:custGeom>
                <a:avLst/>
                <a:gdLst/>
                <a:ahLst/>
                <a:cxnLst/>
                <a:rect l="l" t="t" r="r" b="b"/>
                <a:pathLst>
                  <a:path w="310649" h="314875">
                    <a:moveTo>
                      <a:pt x="0" y="0"/>
                    </a:moveTo>
                    <a:lnTo>
                      <a:pt x="310649" y="0"/>
                    </a:lnTo>
                    <a:lnTo>
                      <a:pt x="310649" y="314875"/>
                    </a:lnTo>
                    <a:lnTo>
                      <a:pt x="0" y="314875"/>
                    </a:lnTo>
                    <a:close/>
                  </a:path>
                </a:pathLst>
              </a:custGeom>
              <a:solidFill>
                <a:srgbClr val="DADD4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42875"/>
                <a:ext cx="310649" cy="457750"/>
              </a:xfrm>
              <a:prstGeom prst="rect">
                <a:avLst/>
              </a:prstGeom>
            </p:spPr>
            <p:txBody>
              <a:bodyPr lIns="48011" tIns="48011" rIns="48011" bIns="48011" rtlCol="0" anchor="ctr"/>
              <a:lstStyle/>
              <a:p>
                <a:pPr marL="0" lvl="0" indent="0" algn="ctr">
                  <a:lnSpc>
                    <a:spcPts val="36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812861" y="628438"/>
              <a:ext cx="16827122" cy="89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97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Sử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err="1">
                  <a:solidFill>
                    <a:srgbClr val="000000"/>
                  </a:solidFill>
                  <a:latin typeface="Arial" panose="020B0604020202020204" pitchFamily="34" charset="0"/>
                </a:rPr>
                <a:t>dụng</a:t>
              </a:r>
              <a:r>
                <a:rPr lang="en-US" sz="36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vi-VN" sz="3600">
                  <a:solidFill>
                    <a:srgbClr val="000000"/>
                  </a:solidFill>
                  <a:latin typeface="Arial" panose="020B0604020202020204" pitchFamily="34" charset="0"/>
                </a:rPr>
                <a:t>HashMap(int capacity)</a:t>
              </a:r>
              <a:endParaRPr lang="en-US" sz="36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47403" y="806238"/>
              <a:ext cx="791524" cy="641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9"/>
                </a:lnSpc>
                <a:spcBef>
                  <a:spcPct val="0"/>
                </a:spcBef>
              </a:pPr>
              <a:r>
                <a:rPr lang="en-US" sz="3307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7239649"/>
            <a:ext cx="14450896" cy="1744984"/>
            <a:chOff x="0" y="0"/>
            <a:chExt cx="19267861" cy="232664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9267861" cy="2326646"/>
              <a:chOff x="0" y="0"/>
              <a:chExt cx="4027060" cy="48627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27060" cy="486278"/>
              </a:xfrm>
              <a:custGeom>
                <a:avLst/>
                <a:gdLst/>
                <a:ahLst/>
                <a:cxnLst/>
                <a:rect l="l" t="t" r="r" b="b"/>
                <a:pathLst>
                  <a:path w="4027060" h="486278">
                    <a:moveTo>
                      <a:pt x="0" y="0"/>
                    </a:moveTo>
                    <a:lnTo>
                      <a:pt x="4027060" y="0"/>
                    </a:lnTo>
                    <a:lnTo>
                      <a:pt x="4027060" y="486278"/>
                    </a:lnTo>
                    <a:lnTo>
                      <a:pt x="0" y="486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142875"/>
                <a:ext cx="4027060" cy="629153"/>
              </a:xfrm>
              <a:prstGeom prst="rect">
                <a:avLst/>
              </a:prstGeom>
            </p:spPr>
            <p:txBody>
              <a:bodyPr lIns="48011" tIns="48011" rIns="48011" bIns="48011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392564"/>
              <a:ext cx="1486329" cy="1506553"/>
              <a:chOff x="0" y="0"/>
              <a:chExt cx="310649" cy="31487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10649" cy="314875"/>
              </a:xfrm>
              <a:custGeom>
                <a:avLst/>
                <a:gdLst/>
                <a:ahLst/>
                <a:cxnLst/>
                <a:rect l="l" t="t" r="r" b="b"/>
                <a:pathLst>
                  <a:path w="310649" h="314875">
                    <a:moveTo>
                      <a:pt x="0" y="0"/>
                    </a:moveTo>
                    <a:lnTo>
                      <a:pt x="310649" y="0"/>
                    </a:lnTo>
                    <a:lnTo>
                      <a:pt x="310649" y="314875"/>
                    </a:lnTo>
                    <a:lnTo>
                      <a:pt x="0" y="314875"/>
                    </a:lnTo>
                    <a:close/>
                  </a:path>
                </a:pathLst>
              </a:custGeom>
              <a:solidFill>
                <a:srgbClr val="DADD4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142875"/>
                <a:ext cx="310649" cy="457750"/>
              </a:xfrm>
              <a:prstGeom prst="rect">
                <a:avLst/>
              </a:prstGeom>
            </p:spPr>
            <p:txBody>
              <a:bodyPr lIns="48011" tIns="48011" rIns="48011" bIns="48011" rtlCol="0" anchor="ctr"/>
              <a:lstStyle/>
              <a:p>
                <a:pPr marL="0" lvl="0" indent="0" algn="ctr">
                  <a:lnSpc>
                    <a:spcPts val="36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812861" y="628438"/>
              <a:ext cx="16827122" cy="89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97"/>
                </a:lnSpc>
              </a:pPr>
              <a:r>
                <a:rPr lang="en-US" sz="3600" err="1">
                  <a:solidFill>
                    <a:srgbClr val="000000"/>
                  </a:solidFill>
                  <a:latin typeface="Arial" panose="020B0604020202020204" pitchFamily="34" charset="0"/>
                </a:rPr>
                <a:t>Sử</a:t>
              </a:r>
              <a:r>
                <a:rPr lang="en-US" sz="3600">
                  <a:solidFill>
                    <a:srgbClr val="000000"/>
                  </a:solidFill>
                  <a:latin typeface="Arial" panose="020B0604020202020204" pitchFamily="34" charset="0"/>
                </a:rPr>
                <a:t> dụng</a:t>
              </a:r>
              <a:r>
                <a:rPr lang="vi-VN" sz="3600">
                  <a:solidFill>
                    <a:srgbClr val="000000"/>
                  </a:solidFill>
                  <a:latin typeface="Arial" panose="020B0604020202020204" pitchFamily="34" charset="0"/>
                </a:rPr>
                <a:t> HashMap(int capacity, float fillRatio)</a:t>
              </a:r>
              <a:endParaRPr lang="en-US" sz="36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47403" y="806238"/>
              <a:ext cx="791524" cy="641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9"/>
                </a:lnSpc>
                <a:spcBef>
                  <a:spcPct val="0"/>
                </a:spcBef>
              </a:pPr>
              <a:r>
                <a:rPr lang="en-US" sz="3307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</p:grpSp>
      <p:sp>
        <p:nvSpPr>
          <p:cNvPr id="34" name="TextBox 25"/>
          <p:cNvSpPr txBox="1"/>
          <p:nvPr/>
        </p:nvSpPr>
        <p:spPr>
          <a:xfrm>
            <a:off x="1028700" y="944019"/>
            <a:ext cx="16230600" cy="84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9 CÁCH KHAI BÁO TẬP HỢP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0561" y="0"/>
            <a:ext cx="4647439" cy="4024230"/>
          </a:xfrm>
          <a:custGeom>
            <a:avLst/>
            <a:gdLst/>
            <a:ahLst/>
            <a:cxnLst/>
            <a:rect l="l" t="t" r="r" b="b"/>
            <a:pathLst>
              <a:path w="4647439" h="4024230">
                <a:moveTo>
                  <a:pt x="0" y="0"/>
                </a:moveTo>
                <a:lnTo>
                  <a:pt x="4647439" y="0"/>
                </a:lnTo>
                <a:lnTo>
                  <a:pt x="4647439" y="4024230"/>
                </a:lnTo>
                <a:lnTo>
                  <a:pt x="0" y="4024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588" r="-1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750786" cy="574693"/>
          </a:xfrm>
          <a:custGeom>
            <a:avLst/>
            <a:gdLst/>
            <a:ahLst/>
            <a:cxnLst/>
            <a:rect l="l" t="t" r="r" b="b"/>
            <a:pathLst>
              <a:path w="750786" h="574693">
                <a:moveTo>
                  <a:pt x="0" y="0"/>
                </a:moveTo>
                <a:lnTo>
                  <a:pt x="750786" y="0"/>
                </a:lnTo>
                <a:lnTo>
                  <a:pt x="750786" y="574693"/>
                </a:lnTo>
                <a:lnTo>
                  <a:pt x="0" y="574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38105" y="622300"/>
            <a:ext cx="16611790" cy="9664701"/>
            <a:chOff x="0" y="-952500"/>
            <a:chExt cx="22149054" cy="12886267"/>
          </a:xfrm>
        </p:grpSpPr>
        <p:sp>
          <p:nvSpPr>
            <p:cNvPr id="5" name="Freeform 5"/>
            <p:cNvSpPr/>
            <p:nvPr/>
          </p:nvSpPr>
          <p:spPr>
            <a:xfrm>
              <a:off x="0" y="6985075"/>
              <a:ext cx="4808011" cy="4948692"/>
            </a:xfrm>
            <a:custGeom>
              <a:avLst/>
              <a:gdLst/>
              <a:ahLst/>
              <a:cxnLst/>
              <a:rect l="l" t="t" r="r" b="b"/>
              <a:pathLst>
                <a:path w="4808011" h="4948692">
                  <a:moveTo>
                    <a:pt x="0" y="0"/>
                  </a:moveTo>
                  <a:lnTo>
                    <a:pt x="4808011" y="0"/>
                  </a:lnTo>
                  <a:lnTo>
                    <a:pt x="4808011" y="4948691"/>
                  </a:lnTo>
                  <a:lnTo>
                    <a:pt x="0" y="4948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642" b="-27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43206" y="1525270"/>
              <a:ext cx="14505848" cy="692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520"/>
                </a:lnSpc>
              </a:pPr>
              <a:r>
                <a:rPr lang="en-US" sz="10400" b="1" spc="332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 PHÉP TOÁN TRONG </a:t>
              </a:r>
              <a:r>
                <a:rPr lang="en-US" sz="10400" b="1" spc="332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endParaRPr lang="en-US" sz="10400" b="1" spc="332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55367" y="-952500"/>
              <a:ext cx="6042954" cy="11104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000"/>
                </a:lnSpc>
              </a:pPr>
              <a:r>
                <a:rPr lang="en-US" sz="50000" spc="1600">
                  <a:solidFill>
                    <a:srgbClr val="FFFFFF"/>
                  </a:solidFill>
                  <a:latin typeface="Telegraf 1 Bold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02014"/>
              </p:ext>
            </p:extLst>
          </p:nvPr>
        </p:nvGraphicFramePr>
        <p:xfrm>
          <a:off x="8557562" y="329871"/>
          <a:ext cx="7364849" cy="9691743"/>
        </p:xfrm>
        <a:graphic>
          <a:graphicData uri="http://schemas.openxmlformats.org/drawingml/2006/table">
            <a:tbl>
              <a:tblPr/>
              <a:tblGrid>
                <a:gridCol w="7364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849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Thêm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tử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323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Lấy</a:t>
                      </a:r>
                      <a:r>
                        <a:rPr lang="en-US" sz="27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7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tử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323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27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7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tử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1694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27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7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tử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1694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Chuyển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HashMap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sang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9627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tử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lớn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nhất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nhỏ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nhất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 smtClean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HashMap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39107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Sắp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xếp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chiều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tăng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dần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giảm</a:t>
                      </a:r>
                      <a:r>
                        <a:rPr lang="en-US" sz="2699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dần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rot="-8431871">
            <a:off x="-3525149" y="4944488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                             </a:t>
            </a:r>
          </a:p>
        </p:txBody>
      </p:sp>
      <p:sp>
        <p:nvSpPr>
          <p:cNvPr id="4" name="Freeform 4"/>
          <p:cNvSpPr/>
          <p:nvPr/>
        </p:nvSpPr>
        <p:spPr>
          <a:xfrm rot="-8877679">
            <a:off x="-378664" y="4996371"/>
            <a:ext cx="11444150" cy="7824938"/>
          </a:xfrm>
          <a:custGeom>
            <a:avLst/>
            <a:gdLst/>
            <a:ahLst/>
            <a:cxnLst/>
            <a:rect l="l" t="t" r="r" b="b"/>
            <a:pathLst>
              <a:path w="11444150" h="7824938">
                <a:moveTo>
                  <a:pt x="0" y="0"/>
                </a:moveTo>
                <a:lnTo>
                  <a:pt x="11444150" y="0"/>
                </a:lnTo>
                <a:lnTo>
                  <a:pt x="11444150" y="7824938"/>
                </a:lnTo>
                <a:lnTo>
                  <a:pt x="0" y="782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329871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3" y="0"/>
                </a:lnTo>
                <a:lnTo>
                  <a:pt x="6623943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2057400"/>
            <a:ext cx="6696837" cy="7200900"/>
          </a:xfrm>
          <a:custGeom>
            <a:avLst/>
            <a:gdLst/>
            <a:ahLst/>
            <a:cxnLst/>
            <a:rect l="l" t="t" r="r" b="b"/>
            <a:pathLst>
              <a:path w="6696837" h="7200900">
                <a:moveTo>
                  <a:pt x="0" y="0"/>
                </a:moveTo>
                <a:lnTo>
                  <a:pt x="6696837" y="0"/>
                </a:lnTo>
                <a:lnTo>
                  <a:pt x="6696837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1349" y="3784723"/>
            <a:ext cx="4528844" cy="2717553"/>
            <a:chOff x="0" y="0"/>
            <a:chExt cx="5972181" cy="36234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305" b="7305"/>
            <a:stretch>
              <a:fillRect/>
            </a:stretch>
          </p:blipFill>
          <p:spPr>
            <a:xfrm>
              <a:off x="0" y="0"/>
              <a:ext cx="5972181" cy="362340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1349" y="1834500"/>
            <a:ext cx="16887061" cy="1543050"/>
            <a:chOff x="0" y="0"/>
            <a:chExt cx="22651762" cy="20574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2651762" cy="2057400"/>
              <a:chOff x="0" y="0"/>
              <a:chExt cx="4474422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47442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474422" h="406400">
                    <a:moveTo>
                      <a:pt x="23241" y="0"/>
                    </a:moveTo>
                    <a:lnTo>
                      <a:pt x="4451181" y="0"/>
                    </a:lnTo>
                    <a:cubicBezTo>
                      <a:pt x="4457345" y="0"/>
                      <a:pt x="4463257" y="2449"/>
                      <a:pt x="4467615" y="6807"/>
                    </a:cubicBezTo>
                    <a:cubicBezTo>
                      <a:pt x="4471974" y="11166"/>
                      <a:pt x="4474422" y="17077"/>
                      <a:pt x="4474422" y="23241"/>
                    </a:cubicBezTo>
                    <a:lnTo>
                      <a:pt x="4474422" y="383159"/>
                    </a:lnTo>
                    <a:cubicBezTo>
                      <a:pt x="4474422" y="395995"/>
                      <a:pt x="4464017" y="406400"/>
                      <a:pt x="4451181" y="406400"/>
                    </a:cubicBezTo>
                    <a:lnTo>
                      <a:pt x="23241" y="406400"/>
                    </a:lnTo>
                    <a:cubicBezTo>
                      <a:pt x="17077" y="406400"/>
                      <a:pt x="11166" y="403951"/>
                      <a:pt x="6807" y="399593"/>
                    </a:cubicBezTo>
                    <a:cubicBezTo>
                      <a:pt x="2449" y="395234"/>
                      <a:pt x="0" y="389323"/>
                      <a:pt x="0" y="383159"/>
                    </a:cubicBezTo>
                    <a:lnTo>
                      <a:pt x="0" y="23241"/>
                    </a:lnTo>
                    <a:cubicBezTo>
                      <a:pt x="0" y="17077"/>
                      <a:pt x="2449" y="11166"/>
                      <a:pt x="6807" y="6807"/>
                    </a:cubicBezTo>
                    <a:cubicBezTo>
                      <a:pt x="11166" y="2449"/>
                      <a:pt x="17077" y="0"/>
                      <a:pt x="232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42875"/>
                <a:ext cx="4474422" cy="549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07845" y="458047"/>
              <a:ext cx="22036072" cy="1599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thêm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tử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vào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put(key, value). </a:t>
              </a:r>
            </a:p>
            <a:p>
              <a:pPr algn="ctr">
                <a:lnSpc>
                  <a:spcPts val="4759"/>
                </a:lnSpc>
              </a:pPr>
              <a:endPara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 rot="-2392457" flipH="1">
            <a:off x="11776975" y="7305504"/>
            <a:ext cx="2863729" cy="986881"/>
          </a:xfrm>
          <a:custGeom>
            <a:avLst/>
            <a:gdLst/>
            <a:ahLst/>
            <a:cxnLst/>
            <a:rect l="l" t="t" r="r" b="b"/>
            <a:pathLst>
              <a:path w="2863729" h="986881">
                <a:moveTo>
                  <a:pt x="2863729" y="0"/>
                </a:moveTo>
                <a:lnTo>
                  <a:pt x="0" y="0"/>
                </a:lnTo>
                <a:lnTo>
                  <a:pt x="0" y="986882"/>
                </a:lnTo>
                <a:lnTo>
                  <a:pt x="2863729" y="986882"/>
                </a:lnTo>
                <a:lnTo>
                  <a:pt x="286372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51539" y="3784723"/>
            <a:ext cx="11144395" cy="2605615"/>
          </a:xfrm>
          <a:custGeom>
            <a:avLst/>
            <a:gdLst/>
            <a:ahLst/>
            <a:cxnLst/>
            <a:rect l="l" t="t" r="r" b="b"/>
            <a:pathLst>
              <a:path w="11144395" h="2605615">
                <a:moveTo>
                  <a:pt x="0" y="0"/>
                </a:moveTo>
                <a:lnTo>
                  <a:pt x="11144395" y="0"/>
                </a:lnTo>
                <a:lnTo>
                  <a:pt x="11144395" y="2605615"/>
                </a:lnTo>
                <a:lnTo>
                  <a:pt x="0" y="2605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35" b="-1235"/>
            </a:stretch>
          </a:blipFill>
        </p:spPr>
        <p:txBody>
          <a:bodyPr/>
          <a:lstStyle/>
          <a:p>
            <a:r>
              <a:rPr lang="vi-VN">
                <a:latin typeface="Arial" panose="020B0604020202020204" pitchFamily="34" charset="0"/>
              </a:rPr>
              <a:t> </a:t>
            </a:r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685800" y="479071"/>
            <a:ext cx="8690732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3.1. </a:t>
            </a: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PHẦN TỬ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92200" y="7721521"/>
            <a:ext cx="2154255" cy="737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73" y="7197837"/>
            <a:ext cx="9855469" cy="251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1056" y="4076700"/>
            <a:ext cx="4479137" cy="2717553"/>
            <a:chOff x="0" y="0"/>
            <a:chExt cx="5972181" cy="36234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305" b="7305"/>
            <a:stretch>
              <a:fillRect/>
            </a:stretch>
          </p:blipFill>
          <p:spPr>
            <a:xfrm>
              <a:off x="0" y="0"/>
              <a:ext cx="5972181" cy="3623404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2392457" flipH="1">
            <a:off x="9270597" y="7464578"/>
            <a:ext cx="2605314" cy="869364"/>
          </a:xfrm>
          <a:custGeom>
            <a:avLst/>
            <a:gdLst/>
            <a:ahLst/>
            <a:cxnLst/>
            <a:rect l="l" t="t" r="r" b="b"/>
            <a:pathLst>
              <a:path w="2863729" h="986881">
                <a:moveTo>
                  <a:pt x="2863729" y="0"/>
                </a:moveTo>
                <a:lnTo>
                  <a:pt x="0" y="0"/>
                </a:lnTo>
                <a:lnTo>
                  <a:pt x="0" y="986882"/>
                </a:lnTo>
                <a:lnTo>
                  <a:pt x="2863729" y="986882"/>
                </a:lnTo>
                <a:lnTo>
                  <a:pt x="286372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640422" y="4076700"/>
            <a:ext cx="11137909" cy="2638781"/>
          </a:xfrm>
          <a:custGeom>
            <a:avLst/>
            <a:gdLst/>
            <a:ahLst/>
            <a:cxnLst/>
            <a:rect l="l" t="t" r="r" b="b"/>
            <a:pathLst>
              <a:path w="11137909" h="2638781">
                <a:moveTo>
                  <a:pt x="0" y="0"/>
                </a:moveTo>
                <a:lnTo>
                  <a:pt x="11137909" y="0"/>
                </a:lnTo>
                <a:lnTo>
                  <a:pt x="11137909" y="2638781"/>
                </a:lnTo>
                <a:lnTo>
                  <a:pt x="0" y="2638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73" b="-147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33864" y="1790700"/>
            <a:ext cx="16757937" cy="1787399"/>
            <a:chOff x="733864" y="1790700"/>
            <a:chExt cx="16757937" cy="1787399"/>
          </a:xfrm>
        </p:grpSpPr>
        <p:grpSp>
          <p:nvGrpSpPr>
            <p:cNvPr id="4" name="Group 4"/>
            <p:cNvGrpSpPr/>
            <p:nvPr/>
          </p:nvGrpSpPr>
          <p:grpSpPr>
            <a:xfrm>
              <a:off x="801056" y="1790700"/>
              <a:ext cx="16690745" cy="1787399"/>
              <a:chOff x="0" y="0"/>
              <a:chExt cx="4474422" cy="47075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4422" cy="470755"/>
              </a:xfrm>
              <a:custGeom>
                <a:avLst/>
                <a:gdLst/>
                <a:ahLst/>
                <a:cxnLst/>
                <a:rect l="l" t="t" r="r" b="b"/>
                <a:pathLst>
                  <a:path w="4474422" h="470755">
                    <a:moveTo>
                      <a:pt x="23241" y="0"/>
                    </a:moveTo>
                    <a:lnTo>
                      <a:pt x="4451181" y="0"/>
                    </a:lnTo>
                    <a:cubicBezTo>
                      <a:pt x="4457345" y="0"/>
                      <a:pt x="4463257" y="2449"/>
                      <a:pt x="4467615" y="6807"/>
                    </a:cubicBezTo>
                    <a:cubicBezTo>
                      <a:pt x="4471974" y="11166"/>
                      <a:pt x="4474422" y="17077"/>
                      <a:pt x="4474422" y="23241"/>
                    </a:cubicBezTo>
                    <a:lnTo>
                      <a:pt x="4474422" y="447514"/>
                    </a:lnTo>
                    <a:cubicBezTo>
                      <a:pt x="4474422" y="460350"/>
                      <a:pt x="4464017" y="470755"/>
                      <a:pt x="4451181" y="470755"/>
                    </a:cubicBezTo>
                    <a:lnTo>
                      <a:pt x="23241" y="470755"/>
                    </a:lnTo>
                    <a:cubicBezTo>
                      <a:pt x="17077" y="470755"/>
                      <a:pt x="11166" y="468307"/>
                      <a:pt x="6807" y="463948"/>
                    </a:cubicBezTo>
                    <a:cubicBezTo>
                      <a:pt x="2449" y="459590"/>
                      <a:pt x="0" y="453678"/>
                      <a:pt x="0" y="447514"/>
                    </a:cubicBezTo>
                    <a:lnTo>
                      <a:pt x="0" y="23241"/>
                    </a:lnTo>
                    <a:cubicBezTo>
                      <a:pt x="0" y="17077"/>
                      <a:pt x="2449" y="11166"/>
                      <a:pt x="6807" y="6807"/>
                    </a:cubicBezTo>
                    <a:cubicBezTo>
                      <a:pt x="11166" y="2449"/>
                      <a:pt x="17077" y="0"/>
                      <a:pt x="232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42875"/>
                <a:ext cx="4474422" cy="6136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733864" y="2086610"/>
              <a:ext cx="16527054" cy="1176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chèn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tất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cả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tử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collection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đã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chỉ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vào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putAll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nameOtherMap</a:t>
              </a:r>
              <a:r>
                <a:rPr 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63200" y="7674576"/>
            <a:ext cx="3443331" cy="737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685800" y="479071"/>
            <a:ext cx="8690732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3.1. </a:t>
            </a: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PHẦN TỬ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56" y="7091857"/>
            <a:ext cx="7580944" cy="3004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4400" y="1761389"/>
            <a:ext cx="10820400" cy="2772511"/>
            <a:chOff x="0" y="0"/>
            <a:chExt cx="2492279" cy="17537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92279" cy="1753719"/>
            </a:xfrm>
            <a:custGeom>
              <a:avLst/>
              <a:gdLst/>
              <a:ahLst/>
              <a:cxnLst/>
              <a:rect l="l" t="t" r="r" b="b"/>
              <a:pathLst>
                <a:path w="2492279" h="1753719">
                  <a:moveTo>
                    <a:pt x="41725" y="0"/>
                  </a:moveTo>
                  <a:lnTo>
                    <a:pt x="2450554" y="0"/>
                  </a:lnTo>
                  <a:cubicBezTo>
                    <a:pt x="2473598" y="0"/>
                    <a:pt x="2492279" y="18681"/>
                    <a:pt x="2492279" y="41725"/>
                  </a:cubicBezTo>
                  <a:lnTo>
                    <a:pt x="2492279" y="1711994"/>
                  </a:lnTo>
                  <a:cubicBezTo>
                    <a:pt x="2492279" y="1723060"/>
                    <a:pt x="2487883" y="1733673"/>
                    <a:pt x="2480058" y="1741498"/>
                  </a:cubicBezTo>
                  <a:cubicBezTo>
                    <a:pt x="2472233" y="1749323"/>
                    <a:pt x="2461620" y="1753719"/>
                    <a:pt x="2450554" y="1753719"/>
                  </a:cubicBezTo>
                  <a:lnTo>
                    <a:pt x="41725" y="1753719"/>
                  </a:lnTo>
                  <a:cubicBezTo>
                    <a:pt x="18681" y="1753719"/>
                    <a:pt x="0" y="1735038"/>
                    <a:pt x="0" y="1711994"/>
                  </a:cubicBezTo>
                  <a:lnTo>
                    <a:pt x="0" y="41725"/>
                  </a:lnTo>
                  <a:cubicBezTo>
                    <a:pt x="0" y="18681"/>
                    <a:pt x="18681" y="0"/>
                    <a:pt x="4172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66700"/>
              <a:ext cx="2492279" cy="2020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lấy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tử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thể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get(key)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lớp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này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sẽ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trị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tương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với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khóa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(key)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đã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999" spc="-5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2999" spc="-5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115800" y="800099"/>
            <a:ext cx="4918842" cy="3733800"/>
            <a:chOff x="12268200" y="1749613"/>
            <a:chExt cx="5319296" cy="6658650"/>
          </a:xfrm>
        </p:grpSpPr>
        <p:grpSp>
          <p:nvGrpSpPr>
            <p:cNvPr id="2" name="Group 2"/>
            <p:cNvGrpSpPr/>
            <p:nvPr/>
          </p:nvGrpSpPr>
          <p:grpSpPr>
            <a:xfrm>
              <a:off x="12268200" y="3227459"/>
              <a:ext cx="5319296" cy="5180804"/>
              <a:chOff x="0" y="0"/>
              <a:chExt cx="7092394" cy="6907739"/>
            </a:xfrm>
          </p:grpSpPr>
          <p:pic>
            <p:nvPicPr>
              <p:cNvPr id="3" name="Picture 3"/>
              <p:cNvPicPr>
                <a:picLocks noChangeAspect="1"/>
              </p:cNvPicPr>
              <p:nvPr/>
            </p:nvPicPr>
            <p:blipFill>
              <a:blip r:embed="rId2"/>
              <a:srcRect l="2643" r="43701"/>
              <a:stretch>
                <a:fillRect/>
              </a:stretch>
            </p:blipFill>
            <p:spPr>
              <a:xfrm>
                <a:off x="0" y="0"/>
                <a:ext cx="7092394" cy="6907739"/>
              </a:xfrm>
              <a:prstGeom prst="rect">
                <a:avLst/>
              </a:prstGeom>
            </p:spPr>
          </p:pic>
        </p:grpSp>
        <p:sp>
          <p:nvSpPr>
            <p:cNvPr id="7" name="Freeform 7"/>
            <p:cNvSpPr/>
            <p:nvPr/>
          </p:nvSpPr>
          <p:spPr>
            <a:xfrm>
              <a:off x="12268200" y="1749613"/>
              <a:ext cx="3827353" cy="2669209"/>
            </a:xfrm>
            <a:custGeom>
              <a:avLst/>
              <a:gdLst/>
              <a:ahLst/>
              <a:cxnLst/>
              <a:rect l="l" t="t" r="r" b="b"/>
              <a:pathLst>
                <a:path w="3827353" h="2669209">
                  <a:moveTo>
                    <a:pt x="0" y="0"/>
                  </a:moveTo>
                  <a:lnTo>
                    <a:pt x="3827353" y="0"/>
                  </a:lnTo>
                  <a:lnTo>
                    <a:pt x="3827353" y="2669209"/>
                  </a:lnTo>
                  <a:lnTo>
                    <a:pt x="0" y="2669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 b="-383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12"/>
          <p:cNvSpPr txBox="1"/>
          <p:nvPr/>
        </p:nvSpPr>
        <p:spPr>
          <a:xfrm>
            <a:off x="-685800" y="479071"/>
            <a:ext cx="8690732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3.2. </a:t>
            </a: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LẤY PHẦN TỬ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914900"/>
            <a:ext cx="16120242" cy="20575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7353300"/>
            <a:ext cx="4973783" cy="24219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287" y="7949343"/>
            <a:ext cx="10220355" cy="1230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4209491" y="4510416"/>
            <a:ext cx="3456581" cy="5348675"/>
          </a:xfrm>
          <a:custGeom>
            <a:avLst/>
            <a:gdLst/>
            <a:ahLst/>
            <a:cxnLst/>
            <a:rect l="l" t="t" r="r" b="b"/>
            <a:pathLst>
              <a:path w="3456581" h="5348675">
                <a:moveTo>
                  <a:pt x="0" y="0"/>
                </a:moveTo>
                <a:lnTo>
                  <a:pt x="3456582" y="0"/>
                </a:lnTo>
                <a:lnTo>
                  <a:pt x="3456582" y="5348676"/>
                </a:lnTo>
                <a:lnTo>
                  <a:pt x="0" y="534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82389" y="1638300"/>
            <a:ext cx="16476911" cy="1924171"/>
            <a:chOff x="782389" y="1742180"/>
            <a:chExt cx="16476911" cy="1924171"/>
          </a:xfrm>
        </p:grpSpPr>
        <p:grpSp>
          <p:nvGrpSpPr>
            <p:cNvPr id="2" name="Group 2"/>
            <p:cNvGrpSpPr/>
            <p:nvPr/>
          </p:nvGrpSpPr>
          <p:grpSpPr>
            <a:xfrm>
              <a:off x="782389" y="1742180"/>
              <a:ext cx="16476911" cy="1924171"/>
              <a:chOff x="0" y="0"/>
              <a:chExt cx="4339598" cy="506777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4339598" cy="506777"/>
              </a:xfrm>
              <a:custGeom>
                <a:avLst/>
                <a:gdLst/>
                <a:ahLst/>
                <a:cxnLst/>
                <a:rect l="l" t="t" r="r" b="b"/>
                <a:pathLst>
                  <a:path w="4339598" h="506777">
                    <a:moveTo>
                      <a:pt x="0" y="0"/>
                    </a:moveTo>
                    <a:lnTo>
                      <a:pt x="4339598" y="0"/>
                    </a:lnTo>
                    <a:lnTo>
                      <a:pt x="4339598" y="506777"/>
                    </a:lnTo>
                    <a:lnTo>
                      <a:pt x="0" y="506777"/>
                    </a:lnTo>
                    <a:close/>
                  </a:path>
                </a:pathLst>
              </a:custGeom>
              <a:solidFill>
                <a:srgbClr val="FF8D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142875"/>
                <a:ext cx="4339598" cy="649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5503203" y="1960242"/>
              <a:ext cx="1488048" cy="1488048"/>
            </a:xfrm>
            <a:custGeom>
              <a:avLst/>
              <a:gdLst/>
              <a:ahLst/>
              <a:cxnLst/>
              <a:rect l="l" t="t" r="r" b="b"/>
              <a:pathLst>
                <a:path w="1488048" h="1488048">
                  <a:moveTo>
                    <a:pt x="0" y="0"/>
                  </a:moveTo>
                  <a:lnTo>
                    <a:pt x="1488048" y="0"/>
                  </a:lnTo>
                  <a:lnTo>
                    <a:pt x="1488048" y="1488047"/>
                  </a:lnTo>
                  <a:lnTo>
                    <a:pt x="0" y="148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58263" y="2002979"/>
              <a:ext cx="14715137" cy="12993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99"/>
                </a:lnSpc>
                <a:spcBef>
                  <a:spcPct val="0"/>
                </a:spcBef>
              </a:pP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xóa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tử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thể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remove(key)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lớp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này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sẽ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xóa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tử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khóa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(key)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tương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khỏi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838200" y="510751"/>
            <a:ext cx="8690732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3.3. </a:t>
            </a: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XÓA PHẦN TỬ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7" y="3823270"/>
            <a:ext cx="12382477" cy="20831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06" y="8282804"/>
            <a:ext cx="12382477" cy="12341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89" y="6362700"/>
            <a:ext cx="12361694" cy="1411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flipH="1">
            <a:off x="686526" y="4363404"/>
            <a:ext cx="3584503" cy="5704780"/>
          </a:xfrm>
          <a:custGeom>
            <a:avLst/>
            <a:gdLst/>
            <a:ahLst/>
            <a:cxnLst/>
            <a:rect l="l" t="t" r="r" b="b"/>
            <a:pathLst>
              <a:path w="3584503" h="5704780">
                <a:moveTo>
                  <a:pt x="3584503" y="0"/>
                </a:moveTo>
                <a:lnTo>
                  <a:pt x="0" y="0"/>
                </a:lnTo>
                <a:lnTo>
                  <a:pt x="0" y="5704780"/>
                </a:lnTo>
                <a:lnTo>
                  <a:pt x="3584503" y="5704780"/>
                </a:lnTo>
                <a:lnTo>
                  <a:pt x="358450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82389" y="1742180"/>
            <a:ext cx="16476911" cy="1709410"/>
            <a:chOff x="782389" y="1742180"/>
            <a:chExt cx="16476911" cy="1709410"/>
          </a:xfrm>
        </p:grpSpPr>
        <p:grpSp>
          <p:nvGrpSpPr>
            <p:cNvPr id="2" name="Group 2"/>
            <p:cNvGrpSpPr/>
            <p:nvPr/>
          </p:nvGrpSpPr>
          <p:grpSpPr>
            <a:xfrm>
              <a:off x="782389" y="1742180"/>
              <a:ext cx="16476911" cy="1709410"/>
              <a:chOff x="0" y="0"/>
              <a:chExt cx="4339598" cy="45021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4339598" cy="450215"/>
              </a:xfrm>
              <a:custGeom>
                <a:avLst/>
                <a:gdLst/>
                <a:ahLst/>
                <a:cxnLst/>
                <a:rect l="l" t="t" r="r" b="b"/>
                <a:pathLst>
                  <a:path w="4339598" h="450215">
                    <a:moveTo>
                      <a:pt x="0" y="0"/>
                    </a:moveTo>
                    <a:lnTo>
                      <a:pt x="4339598" y="0"/>
                    </a:lnTo>
                    <a:lnTo>
                      <a:pt x="4339598" y="450215"/>
                    </a:lnTo>
                    <a:lnTo>
                      <a:pt x="0" y="450215"/>
                    </a:lnTo>
                    <a:close/>
                  </a:path>
                </a:pathLst>
              </a:custGeom>
              <a:solidFill>
                <a:srgbClr val="FF8D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142875"/>
                <a:ext cx="4339598" cy="5930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5616250" y="1891409"/>
              <a:ext cx="1385560" cy="1385560"/>
            </a:xfrm>
            <a:custGeom>
              <a:avLst/>
              <a:gdLst/>
              <a:ahLst/>
              <a:cxnLst/>
              <a:rect l="l" t="t" r="r" b="b"/>
              <a:pathLst>
                <a:path w="1385560" h="1385560">
                  <a:moveTo>
                    <a:pt x="0" y="0"/>
                  </a:moveTo>
                  <a:lnTo>
                    <a:pt x="1385561" y="0"/>
                  </a:lnTo>
                  <a:lnTo>
                    <a:pt x="1385561" y="1385561"/>
                  </a:lnTo>
                  <a:lnTo>
                    <a:pt x="0" y="1385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96200" y="1901800"/>
              <a:ext cx="14169067" cy="1287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99"/>
                </a:lnSpc>
                <a:spcBef>
                  <a:spcPct val="0"/>
                </a:spcBef>
              </a:pP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xóa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toàn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bộ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tử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cách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nhanh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chóng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chúng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3000" spc="-53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clear()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838200" y="510751"/>
            <a:ext cx="8690732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3.3. </a:t>
            </a: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XÓA PHẦN TỬ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606" y="6591300"/>
            <a:ext cx="12361694" cy="14114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t="14791" b="10651"/>
          <a:stretch/>
        </p:blipFill>
        <p:spPr>
          <a:xfrm>
            <a:off x="4897606" y="3924300"/>
            <a:ext cx="12361694" cy="2133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136" y="8496300"/>
            <a:ext cx="12374163" cy="1347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5253" y="256605"/>
          <a:ext cx="18117493" cy="9773791"/>
        </p:xfrm>
        <a:graphic>
          <a:graphicData uri="http://schemas.openxmlformats.org/drawingml/2006/table">
            <a:tbl>
              <a:tblPr/>
              <a:tblGrid>
                <a:gridCol w="1240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1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5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2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2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41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940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00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394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8882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#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Công việc - Task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Ngày bắt đầu dự kiến – Start date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Ngày bắt đầu 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thực tế - Actual start date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Ngày kết thúc dự kiến - Target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date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Ngày kết thúc thực tế - Actual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end date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Trạng thái – status (On-go/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Done/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Late/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Pending)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Người thực hiện – Owner(s)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Ghi chú - Notes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00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1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Tìm kiếm nội dung và hỗ  trợ demo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18/10/2023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19/10/2023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Done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Cả nhóm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021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2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Demo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18/10/2023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19/10/2023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Done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Cả nhóm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021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3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Làm PPT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18/10/2023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19/10/2023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Done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Trịnh Gia Lộc,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Nguyễn Thị Trang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021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4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Thuyết trình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18/10/2023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19/10/2023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Done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ĐInh Tuấn Đạt,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Lê Thị Ngọc Ánh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332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5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Tổng hợp, chỉnh sửa và thảo luận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18/10/2023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19/10/2023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24/10/2023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Done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Cả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nhóm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 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91415" y="1952119"/>
            <a:ext cx="10624276" cy="1819781"/>
            <a:chOff x="0" y="0"/>
            <a:chExt cx="2798163" cy="581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8163" cy="581790"/>
            </a:xfrm>
            <a:custGeom>
              <a:avLst/>
              <a:gdLst/>
              <a:ahLst/>
              <a:cxnLst/>
              <a:rect l="l" t="t" r="r" b="b"/>
              <a:pathLst>
                <a:path w="2798163" h="581790">
                  <a:moveTo>
                    <a:pt x="37164" y="0"/>
                  </a:moveTo>
                  <a:lnTo>
                    <a:pt x="2760999" y="0"/>
                  </a:lnTo>
                  <a:cubicBezTo>
                    <a:pt x="2770856" y="0"/>
                    <a:pt x="2780309" y="3915"/>
                    <a:pt x="2787278" y="10885"/>
                  </a:cubicBezTo>
                  <a:cubicBezTo>
                    <a:pt x="2794248" y="17855"/>
                    <a:pt x="2798163" y="27307"/>
                    <a:pt x="2798163" y="37164"/>
                  </a:cubicBezTo>
                  <a:lnTo>
                    <a:pt x="2798163" y="544626"/>
                  </a:lnTo>
                  <a:cubicBezTo>
                    <a:pt x="2798163" y="554483"/>
                    <a:pt x="2794248" y="563935"/>
                    <a:pt x="2787278" y="570905"/>
                  </a:cubicBezTo>
                  <a:cubicBezTo>
                    <a:pt x="2780309" y="577875"/>
                    <a:pt x="2770856" y="581790"/>
                    <a:pt x="2760999" y="581790"/>
                  </a:cubicBezTo>
                  <a:lnTo>
                    <a:pt x="37164" y="581790"/>
                  </a:lnTo>
                  <a:cubicBezTo>
                    <a:pt x="27307" y="581790"/>
                    <a:pt x="17855" y="577875"/>
                    <a:pt x="10885" y="570905"/>
                  </a:cubicBezTo>
                  <a:cubicBezTo>
                    <a:pt x="3915" y="563935"/>
                    <a:pt x="0" y="554483"/>
                    <a:pt x="0" y="544626"/>
                  </a:cubicBezTo>
                  <a:lnTo>
                    <a:pt x="0" y="37164"/>
                  </a:lnTo>
                  <a:cubicBezTo>
                    <a:pt x="0" y="27307"/>
                    <a:pt x="3915" y="17855"/>
                    <a:pt x="10885" y="10885"/>
                  </a:cubicBezTo>
                  <a:cubicBezTo>
                    <a:pt x="17855" y="3915"/>
                    <a:pt x="27307" y="0"/>
                    <a:pt x="37164" y="0"/>
                  </a:cubicBezTo>
                  <a:close/>
                </a:path>
              </a:pathLst>
            </a:custGeom>
            <a:solidFill>
              <a:srgbClr val="FBFC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798163" cy="581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chứa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cặp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khóa-giá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trị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cách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bạn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thể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>
                <a:lnSpc>
                  <a:spcPts val="5399"/>
                </a:lnSpc>
              </a:pP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chuyển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đổi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sang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tập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hợp</a:t>
              </a:r>
              <a:r>
                <a:rPr lang="en-US" sz="32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</a:t>
              </a:r>
              <a:endParaRPr lang="en-US" sz="32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4666" y="2256701"/>
            <a:ext cx="4688312" cy="4812660"/>
            <a:chOff x="0" y="0"/>
            <a:chExt cx="6251082" cy="6416880"/>
          </a:xfrm>
        </p:grpSpPr>
        <p:sp>
          <p:nvSpPr>
            <p:cNvPr id="6" name="Freeform 6"/>
            <p:cNvSpPr/>
            <p:nvPr/>
          </p:nvSpPr>
          <p:spPr>
            <a:xfrm>
              <a:off x="927528" y="1272995"/>
              <a:ext cx="5323554" cy="5143884"/>
            </a:xfrm>
            <a:custGeom>
              <a:avLst/>
              <a:gdLst/>
              <a:ahLst/>
              <a:cxnLst/>
              <a:rect l="l" t="t" r="r" b="b"/>
              <a:pathLst>
                <a:path w="5323554" h="5143884">
                  <a:moveTo>
                    <a:pt x="0" y="0"/>
                  </a:moveTo>
                  <a:lnTo>
                    <a:pt x="5323554" y="0"/>
                  </a:lnTo>
                  <a:lnTo>
                    <a:pt x="5323554" y="5143885"/>
                  </a:lnTo>
                  <a:lnTo>
                    <a:pt x="0" y="5143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3255632" cy="1161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85"/>
                </a:lnSpc>
              </a:pPr>
              <a:r>
                <a:rPr lang="en-US" sz="5275">
                  <a:solidFill>
                    <a:srgbClr val="FFFFFF"/>
                  </a:solidFill>
                  <a:latin typeface="Noto Sans Bold"/>
                </a:rPr>
                <a:t>Key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95450" y="-95250"/>
              <a:ext cx="3255632" cy="1161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85"/>
                </a:lnSpc>
              </a:pPr>
              <a:r>
                <a:rPr lang="en-US" sz="5275" dirty="0">
                  <a:solidFill>
                    <a:srgbClr val="FFFFFF"/>
                  </a:solidFill>
                  <a:latin typeface="Noto Sans Bold"/>
                </a:rPr>
                <a:t>Value</a:t>
              </a:r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83476"/>
              </p:ext>
            </p:extLst>
          </p:nvPr>
        </p:nvGraphicFramePr>
        <p:xfrm>
          <a:off x="6391414" y="4573354"/>
          <a:ext cx="10624277" cy="4561291"/>
        </p:xfrm>
        <a:graphic>
          <a:graphicData uri="http://schemas.openxmlformats.org/drawingml/2006/table">
            <a:tbl>
              <a:tblPr/>
              <a:tblGrid>
                <a:gridCol w="10624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18906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Chuyển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khóa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(key)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0570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Chuyển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(value)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1815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Chuyển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cặp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khóa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4400" y="972555"/>
            <a:ext cx="1785389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3.4. 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CHUYỂN ĐỔI HASHMAP SANG TẬP HỢP KHÁC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38200" y="2628900"/>
            <a:ext cx="16174482" cy="5257800"/>
          </a:xfrm>
          <a:custGeom>
            <a:avLst/>
            <a:gdLst/>
            <a:ahLst/>
            <a:cxnLst/>
            <a:rect l="l" t="t" r="r" b="b"/>
            <a:pathLst>
              <a:path w="16174482" h="4736174">
                <a:moveTo>
                  <a:pt x="0" y="0"/>
                </a:moveTo>
                <a:lnTo>
                  <a:pt x="16174482" y="0"/>
                </a:lnTo>
                <a:lnTo>
                  <a:pt x="16174482" y="4736174"/>
                </a:lnTo>
                <a:lnTo>
                  <a:pt x="0" y="473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38200" y="1600119"/>
            <a:ext cx="6778801" cy="4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62005" y="1612957"/>
            <a:ext cx="15670454" cy="3290565"/>
          </a:xfrm>
          <a:custGeom>
            <a:avLst/>
            <a:gdLst/>
            <a:ahLst/>
            <a:cxnLst/>
            <a:rect l="l" t="t" r="r" b="b"/>
            <a:pathLst>
              <a:path w="15670454" h="3290565">
                <a:moveTo>
                  <a:pt x="0" y="0"/>
                </a:moveTo>
                <a:lnTo>
                  <a:pt x="15670454" y="0"/>
                </a:lnTo>
                <a:lnTo>
                  <a:pt x="15670454" y="3290565"/>
                </a:lnTo>
                <a:lnTo>
                  <a:pt x="0" y="329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2005" y="6277968"/>
            <a:ext cx="15670454" cy="3219248"/>
          </a:xfrm>
          <a:custGeom>
            <a:avLst/>
            <a:gdLst/>
            <a:ahLst/>
            <a:cxnLst/>
            <a:rect l="l" t="t" r="r" b="b"/>
            <a:pathLst>
              <a:path w="14109051" h="3219248">
                <a:moveTo>
                  <a:pt x="0" y="0"/>
                </a:moveTo>
                <a:lnTo>
                  <a:pt x="14109051" y="0"/>
                </a:lnTo>
                <a:lnTo>
                  <a:pt x="14109051" y="3219248"/>
                </a:lnTo>
                <a:lnTo>
                  <a:pt x="0" y="3219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64776" y="789784"/>
            <a:ext cx="12887527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endParaRPr lang="en-US" sz="3999" b="1" spc="-11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3079"/>
              </a:lnSpc>
            </a:pPr>
            <a:endParaRPr lang="en-US" sz="3999" b="1" spc="-11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4776" y="5409155"/>
            <a:ext cx="12887527" cy="4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19942" y="1257300"/>
            <a:ext cx="14929178" cy="3173568"/>
          </a:xfrm>
          <a:custGeom>
            <a:avLst/>
            <a:gdLst/>
            <a:ahLst/>
            <a:cxnLst/>
            <a:rect l="l" t="t" r="r" b="b"/>
            <a:pathLst>
              <a:path w="14929178" h="3173568">
                <a:moveTo>
                  <a:pt x="0" y="0"/>
                </a:moveTo>
                <a:lnTo>
                  <a:pt x="14929178" y="0"/>
                </a:lnTo>
                <a:lnTo>
                  <a:pt x="14929178" y="3173568"/>
                </a:lnTo>
                <a:lnTo>
                  <a:pt x="0" y="317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" y="5524500"/>
            <a:ext cx="9612514" cy="4192124"/>
          </a:xfrm>
          <a:custGeom>
            <a:avLst/>
            <a:gdLst/>
            <a:ahLst/>
            <a:cxnLst/>
            <a:rect l="l" t="t" r="r" b="b"/>
            <a:pathLst>
              <a:path w="9612514" h="4192124">
                <a:moveTo>
                  <a:pt x="0" y="0"/>
                </a:moveTo>
                <a:lnTo>
                  <a:pt x="9612515" y="0"/>
                </a:lnTo>
                <a:lnTo>
                  <a:pt x="9612515" y="4192124"/>
                </a:lnTo>
                <a:lnTo>
                  <a:pt x="0" y="419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4400" y="571500"/>
            <a:ext cx="12887527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endParaRPr lang="en-US" sz="3999" b="1" spc="-11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3079"/>
              </a:lnSpc>
            </a:pPr>
            <a:endParaRPr lang="en-US" sz="3999" b="1" spc="-11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" y="4848860"/>
            <a:ext cx="12887527" cy="4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14400" y="1592144"/>
            <a:ext cx="16131735" cy="2981652"/>
          </a:xfrm>
          <a:custGeom>
            <a:avLst/>
            <a:gdLst/>
            <a:ahLst/>
            <a:cxnLst/>
            <a:rect l="l" t="t" r="r" b="b"/>
            <a:pathLst>
              <a:path w="16131735" h="2454829">
                <a:moveTo>
                  <a:pt x="0" y="0"/>
                </a:moveTo>
                <a:lnTo>
                  <a:pt x="16131735" y="0"/>
                </a:lnTo>
                <a:lnTo>
                  <a:pt x="16131735" y="2454829"/>
                </a:lnTo>
                <a:lnTo>
                  <a:pt x="0" y="245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" y="5981700"/>
            <a:ext cx="9817538" cy="3684607"/>
          </a:xfrm>
          <a:custGeom>
            <a:avLst/>
            <a:gdLst/>
            <a:ahLst/>
            <a:cxnLst/>
            <a:rect l="l" t="t" r="r" b="b"/>
            <a:pathLst>
              <a:path w="9817538" h="3684607">
                <a:moveTo>
                  <a:pt x="0" y="0"/>
                </a:moveTo>
                <a:lnTo>
                  <a:pt x="9817539" y="0"/>
                </a:lnTo>
                <a:lnTo>
                  <a:pt x="9817539" y="3684607"/>
                </a:lnTo>
                <a:lnTo>
                  <a:pt x="0" y="3684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4400" y="723034"/>
            <a:ext cx="14597970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cặp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999" b="1" spc="-11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endParaRPr lang="en-US" sz="3999" b="1" spc="-11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3079"/>
              </a:lnSpc>
            </a:pPr>
            <a:endParaRPr lang="en-US" sz="3999" b="1" spc="-11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5484" y="5189403"/>
            <a:ext cx="12887527" cy="4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2019298"/>
            <a:ext cx="16116300" cy="1899858"/>
            <a:chOff x="0" y="27534"/>
            <a:chExt cx="823897" cy="96668"/>
          </a:xfrm>
        </p:grpSpPr>
        <p:sp>
          <p:nvSpPr>
            <p:cNvPr id="5" name="Freeform 5"/>
            <p:cNvSpPr/>
            <p:nvPr/>
          </p:nvSpPr>
          <p:spPr>
            <a:xfrm>
              <a:off x="0" y="27534"/>
              <a:ext cx="823897" cy="96668"/>
            </a:xfrm>
            <a:custGeom>
              <a:avLst/>
              <a:gdLst/>
              <a:ahLst/>
              <a:cxnLst/>
              <a:rect l="l" t="t" r="r" b="b"/>
              <a:pathLst>
                <a:path w="812800" h="78513">
                  <a:moveTo>
                    <a:pt x="0" y="0"/>
                  </a:moveTo>
                  <a:lnTo>
                    <a:pt x="812800" y="0"/>
                  </a:lnTo>
                  <a:lnTo>
                    <a:pt x="812800" y="78513"/>
                  </a:lnTo>
                  <a:lnTo>
                    <a:pt x="0" y="785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34"/>
              <a:ext cx="812800" cy="96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tìm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tử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lớn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nhất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hoặc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nhỏ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nhất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max() / min() </a:t>
              </a:r>
            </a:p>
            <a:p>
              <a:pPr algn="ctr">
                <a:lnSpc>
                  <a:spcPts val="5399"/>
                </a:lnSpc>
              </a:pP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tương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với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yêu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cầu</a:t>
              </a:r>
              <a:endParaRPr lang="en-US" sz="30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4536164"/>
            <a:ext cx="16116300" cy="1695924"/>
          </a:xfrm>
          <a:custGeom>
            <a:avLst/>
            <a:gdLst/>
            <a:ahLst/>
            <a:cxnLst/>
            <a:rect l="l" t="t" r="r" b="b"/>
            <a:pathLst>
              <a:path w="14237486" h="1498216">
                <a:moveTo>
                  <a:pt x="0" y="0"/>
                </a:moveTo>
                <a:lnTo>
                  <a:pt x="14237486" y="0"/>
                </a:lnTo>
                <a:lnTo>
                  <a:pt x="14237486" y="1498216"/>
                </a:lnTo>
                <a:lnTo>
                  <a:pt x="0" y="1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7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7504238"/>
            <a:ext cx="11508762" cy="1485232"/>
          </a:xfrm>
          <a:custGeom>
            <a:avLst/>
            <a:gdLst/>
            <a:ahLst/>
            <a:cxnLst/>
            <a:rect l="l" t="t" r="r" b="b"/>
            <a:pathLst>
              <a:path w="9863320" h="1272884">
                <a:moveTo>
                  <a:pt x="0" y="0"/>
                </a:moveTo>
                <a:lnTo>
                  <a:pt x="9863320" y="0"/>
                </a:lnTo>
                <a:lnTo>
                  <a:pt x="9863320" y="1272884"/>
                </a:lnTo>
                <a:lnTo>
                  <a:pt x="0" y="127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33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6849096"/>
            <a:ext cx="12887527" cy="4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3999" b="1" spc="-11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972555"/>
            <a:ext cx="17853891" cy="460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3.5.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Tìm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phần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tử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nhỏ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nhất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,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lớn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nhất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trong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tập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hợp</a:t>
            </a:r>
            <a:endParaRPr lang="en-US" sz="4800" spc="-111" dirty="0">
              <a:solidFill>
                <a:srgbClr val="FFFFFF"/>
              </a:solidFill>
              <a:latin typeface="Inte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3356" y="1685967"/>
            <a:ext cx="16116300" cy="2543133"/>
            <a:chOff x="-5549" y="20596"/>
            <a:chExt cx="823897" cy="96668"/>
          </a:xfrm>
        </p:grpSpPr>
        <p:sp>
          <p:nvSpPr>
            <p:cNvPr id="5" name="Freeform 5"/>
            <p:cNvSpPr/>
            <p:nvPr/>
          </p:nvSpPr>
          <p:spPr>
            <a:xfrm>
              <a:off x="-5549" y="20596"/>
              <a:ext cx="823897" cy="96668"/>
            </a:xfrm>
            <a:custGeom>
              <a:avLst/>
              <a:gdLst/>
              <a:ahLst/>
              <a:cxnLst/>
              <a:rect l="l" t="t" r="r" b="b"/>
              <a:pathLst>
                <a:path w="812800" h="78513">
                  <a:moveTo>
                    <a:pt x="0" y="0"/>
                  </a:moveTo>
                  <a:lnTo>
                    <a:pt x="812800" y="0"/>
                  </a:lnTo>
                  <a:lnTo>
                    <a:pt x="812800" y="78513"/>
                  </a:lnTo>
                  <a:lnTo>
                    <a:pt x="0" y="785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34"/>
              <a:ext cx="812800" cy="28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399"/>
                </a:lnSpc>
              </a:pPr>
              <a:r>
                <a:rPr lang="vi-VN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ìm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spc="-53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3000" spc="-53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tử theo key:</a:t>
              </a:r>
            </a:p>
            <a:p>
              <a:pPr>
                <a:lnSpc>
                  <a:spcPts val="5399"/>
                </a:lnSpc>
              </a:pPr>
              <a:endParaRPr lang="vi-VN" sz="30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972555"/>
            <a:ext cx="1785389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4800" dirty="0" smtClean="0">
                <a:solidFill>
                  <a:srgbClr val="FFFFFF"/>
                </a:solidFill>
                <a:latin typeface="Telegraf 1 Bold"/>
              </a:rPr>
              <a:t>3.6. </a:t>
            </a:r>
            <a:r>
              <a:rPr lang="vi-VN" sz="4800" spc="-111" dirty="0">
                <a:solidFill>
                  <a:srgbClr val="FFFFFF"/>
                </a:solidFill>
                <a:latin typeface="Inter Bold"/>
              </a:rPr>
              <a:t>Tìm kiếm theo key, value và một số phương thức khác</a:t>
            </a:r>
            <a:endParaRPr lang="en-US" sz="4800" spc="-111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7053990-E14E-FBDE-9313-4ABFB6C68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854" y="2491035"/>
            <a:ext cx="11177393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DCC6E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containsKey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hashMap.containsKey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ABE338"/>
                </a:solidFill>
                <a:effectLst/>
                <a:latin typeface="Consolas" panose="020B0609020204030204" pitchFamily="49" charset="0"/>
              </a:rPr>
              <a:t>"Key2"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ABE338"/>
                </a:solidFill>
                <a:effectLst/>
                <a:latin typeface="Consolas" panose="020B0609020204030204" pitchFamily="49" charset="0"/>
              </a:rPr>
              <a:t>"Contains Key2: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containsKey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vi-VN" altLang="en-US" sz="2600" dirty="0">
                <a:solidFill>
                  <a:srgbClr val="ABE338"/>
                </a:solidFill>
                <a:latin typeface="Consolas" panose="020B0609020204030204" pitchFamily="49" charset="0"/>
              </a:rPr>
              <a:t>//output: true hoặc false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F497B6B-5BC9-4193-255B-3D4CFEBDB5FD}"/>
              </a:ext>
            </a:extLst>
          </p:cNvPr>
          <p:cNvSpPr/>
          <p:nvPr/>
        </p:nvSpPr>
        <p:spPr>
          <a:xfrm>
            <a:off x="913356" y="4793931"/>
            <a:ext cx="16116300" cy="2787969"/>
          </a:xfrm>
          <a:custGeom>
            <a:avLst/>
            <a:gdLst/>
            <a:ahLst/>
            <a:cxnLst/>
            <a:rect l="l" t="t" r="r" b="b"/>
            <a:pathLst>
              <a:path w="812800" h="78513">
                <a:moveTo>
                  <a:pt x="0" y="0"/>
                </a:moveTo>
                <a:lnTo>
                  <a:pt x="812800" y="0"/>
                </a:lnTo>
                <a:lnTo>
                  <a:pt x="812800" y="78513"/>
                </a:lnTo>
                <a:lnTo>
                  <a:pt x="0" y="7851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pPr>
              <a:lnSpc>
                <a:spcPts val="5399"/>
              </a:lnSpc>
            </a:pPr>
            <a:r>
              <a:rPr lang="vi-VN" sz="26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600" spc="-53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ìm</a:t>
            </a:r>
            <a:r>
              <a:rPr lang="en-US" sz="26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spc="-53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6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 theo </a:t>
            </a:r>
            <a:r>
              <a:rPr lang="vi-VN" sz="2600" spc="-53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vi-VN" sz="26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5399"/>
              </a:lnSpc>
            </a:pPr>
            <a:endParaRPr lang="vi-VN" sz="2600" spc="-5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43E02E5-E7E9-047D-3535-7ED5DD3E7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855" y="5905500"/>
            <a:ext cx="11177393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DCC6E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containsValue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hashMap.containsValue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targetValue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ABE338"/>
                </a:solidFill>
                <a:effectLst/>
                <a:latin typeface="Consolas" panose="020B0609020204030204" pitchFamily="49" charset="0"/>
              </a:rPr>
              <a:t>"Contains 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ABE33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ABE338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containsValue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vi-VN" altLang="en-US" sz="26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vi-VN" altLang="en-US" sz="2600" dirty="0">
                <a:solidFill>
                  <a:srgbClr val="92D050"/>
                </a:solidFill>
                <a:latin typeface="Consolas" panose="020B0609020204030204" pitchFamily="49" charset="0"/>
              </a:rPr>
              <a:t>//output: true hoặc false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89C1C168-00F8-BC88-0482-F243EA3C402D}"/>
              </a:ext>
            </a:extLst>
          </p:cNvPr>
          <p:cNvSpPr/>
          <p:nvPr/>
        </p:nvSpPr>
        <p:spPr>
          <a:xfrm>
            <a:off x="989541" y="8217412"/>
            <a:ext cx="16116300" cy="1559818"/>
          </a:xfrm>
          <a:custGeom>
            <a:avLst/>
            <a:gdLst/>
            <a:ahLst/>
            <a:cxnLst/>
            <a:rect l="l" t="t" r="r" b="b"/>
            <a:pathLst>
              <a:path w="812800" h="78513">
                <a:moveTo>
                  <a:pt x="0" y="0"/>
                </a:moveTo>
                <a:lnTo>
                  <a:pt x="812800" y="0"/>
                </a:lnTo>
                <a:lnTo>
                  <a:pt x="812800" y="78513"/>
                </a:lnTo>
                <a:lnTo>
                  <a:pt x="0" y="7851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pPr>
              <a:lnSpc>
                <a:spcPts val="5399"/>
              </a:lnSpc>
            </a:pPr>
            <a:r>
              <a:rPr lang="vi-VN" sz="26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thức xác định số phần tử hiện tại của hashmap : </a:t>
            </a:r>
            <a:r>
              <a:rPr lang="vi-VN" sz="2600" spc="-53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vi-VN" sz="26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ts val="5399"/>
              </a:lnSpc>
            </a:pPr>
            <a:r>
              <a:rPr lang="vi-VN" sz="26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thức xác định Hashmap có rỗng không: </a:t>
            </a:r>
            <a:r>
              <a:rPr lang="vi-VN" sz="2600" spc="-53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spc="-53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2600" spc="-53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r>
              <a:rPr lang="vi-VN" sz="2600" spc="-5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ts val="5399"/>
              </a:lnSpc>
            </a:pPr>
            <a:endParaRPr lang="vi-VN" sz="2600" spc="-5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5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72893" y="2182606"/>
            <a:ext cx="11844898" cy="5743953"/>
            <a:chOff x="0" y="19230"/>
            <a:chExt cx="602685" cy="262454"/>
          </a:xfrm>
        </p:grpSpPr>
        <p:sp>
          <p:nvSpPr>
            <p:cNvPr id="5" name="Freeform 5"/>
            <p:cNvSpPr/>
            <p:nvPr/>
          </p:nvSpPr>
          <p:spPr>
            <a:xfrm>
              <a:off x="0" y="19230"/>
              <a:ext cx="602685" cy="262454"/>
            </a:xfrm>
            <a:custGeom>
              <a:avLst/>
              <a:gdLst/>
              <a:ahLst/>
              <a:cxnLst/>
              <a:rect l="l" t="t" r="r" b="b"/>
              <a:pathLst>
                <a:path w="602685" h="262454">
                  <a:moveTo>
                    <a:pt x="0" y="0"/>
                  </a:moveTo>
                  <a:lnTo>
                    <a:pt x="602685" y="0"/>
                  </a:lnTo>
                  <a:lnTo>
                    <a:pt x="602685" y="262454"/>
                  </a:lnTo>
                  <a:lnTo>
                    <a:pt x="0" y="2624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230"/>
              <a:ext cx="602685" cy="26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gồm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cặp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Key-Value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nên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thể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sắp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xếp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 </a:t>
              </a:r>
            </a:p>
            <a:p>
              <a:pPr algn="ctr">
                <a:lnSpc>
                  <a:spcPts val="5599"/>
                </a:lnSpc>
              </a:pP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hoặc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Value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Tuy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nhiên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không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>
                <a:lnSpc>
                  <a:spcPts val="5599"/>
                </a:lnSpc>
              </a:pP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sắp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xếp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sẵn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do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đó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khi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muốn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sắp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xếp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phải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chuyển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>
                <a:lnSpc>
                  <a:spcPts val="5599"/>
                </a:lnSpc>
              </a:pP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kiểu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3200" spc="-55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r>
                <a:rPr lang="en-US" sz="3200" spc="-55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HashMap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sang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Collection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như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>
                <a:lnSpc>
                  <a:spcPts val="5599"/>
                </a:lnSpc>
              </a:pP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ArrayList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TreeMap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sắp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xếp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tăng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dần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Key), </a:t>
              </a:r>
            </a:p>
            <a:p>
              <a:pPr algn="ctr">
                <a:lnSpc>
                  <a:spcPts val="5599"/>
                </a:lnSpc>
              </a:pP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LinkedHashMap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duy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tự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55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vào</a:t>
              </a:r>
              <a:r>
                <a:rPr lang="en-US" sz="3200" spc="-5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...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538419" y="3211615"/>
            <a:ext cx="5377293" cy="7075385"/>
          </a:xfrm>
          <a:custGeom>
            <a:avLst/>
            <a:gdLst/>
            <a:ahLst/>
            <a:cxnLst/>
            <a:rect l="l" t="t" r="r" b="b"/>
            <a:pathLst>
              <a:path w="5377293" h="7075385">
                <a:moveTo>
                  <a:pt x="0" y="0"/>
                </a:moveTo>
                <a:lnTo>
                  <a:pt x="5377292" y="0"/>
                </a:lnTo>
                <a:lnTo>
                  <a:pt x="5377292" y="7075385"/>
                </a:lnTo>
                <a:lnTo>
                  <a:pt x="0" y="7075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972555"/>
            <a:ext cx="1785389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4800" dirty="0" smtClean="0">
                <a:solidFill>
                  <a:srgbClr val="FFFFFF"/>
                </a:solidFill>
                <a:latin typeface="Telegraf 1 Bold"/>
              </a:rPr>
              <a:t>3.7.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Sắp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xếp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theo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chiều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tăng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dần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,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giảm</a:t>
            </a:r>
            <a:r>
              <a:rPr lang="en-US" sz="4800" spc="-111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4800" spc="-111" dirty="0" err="1">
                <a:solidFill>
                  <a:srgbClr val="FFFFFF"/>
                </a:solidFill>
                <a:latin typeface="Inter Bold"/>
              </a:rPr>
              <a:t>dần</a:t>
            </a:r>
            <a:endParaRPr lang="en-US" sz="4800" spc="-111" dirty="0">
              <a:solidFill>
                <a:srgbClr val="FFFFFF"/>
              </a:solidFill>
              <a:latin typeface="Inte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428881"/>
              </p:ext>
            </p:extLst>
          </p:nvPr>
        </p:nvGraphicFramePr>
        <p:xfrm>
          <a:off x="85253" y="1796004"/>
          <a:ext cx="18117495" cy="7828312"/>
        </p:xfrm>
        <a:graphic>
          <a:graphicData uri="http://schemas.openxmlformats.org/drawingml/2006/table">
            <a:tbl>
              <a:tblPr/>
              <a:tblGrid>
                <a:gridCol w="2031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1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05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#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HashMap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LinkedHashMap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HashSet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TreeSet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472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Ý nghĩa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cách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để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ánh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xạ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cặp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khóa-giá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Duy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tử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dựa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chèn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cách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để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trữ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truy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tượng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mà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sắp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xếp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tăng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dần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hoặc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giảm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dần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6336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 dụng thực tế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 trữ và truy cập dữ liệu theo cặp khóa-giá trị.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Sử dụng khi bạn cần duy trì thứ tự của các phần tử, ví dụ như khi bạn muốn lưu trữ lịch sử các hoạt động.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để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loại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bỏ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tử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trùng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lặp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tượng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tồn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nhanh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chóng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bạn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duy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tử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cụ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thể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ví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như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sắp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xếp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kiếm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tử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v.v.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0" y="972555"/>
            <a:ext cx="17853891" cy="84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4800" dirty="0" smtClean="0">
                <a:solidFill>
                  <a:srgbClr val="FFFFFF"/>
                </a:solidFill>
                <a:latin typeface="Telegraf 1 Bold"/>
              </a:rPr>
              <a:t>3.8. </a:t>
            </a:r>
            <a:r>
              <a:rPr lang="en-US" sz="4200" b="1" spc="-7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SÁNH Ý NGHĨA CÁC TẬP HỢP TRONG ỨNG DỤNG THỰC T</a:t>
            </a:r>
            <a:r>
              <a:rPr lang="en-US" sz="4000" b="1" spc="-7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Ế</a:t>
            </a:r>
          </a:p>
          <a:p>
            <a:pPr algn="just">
              <a:lnSpc>
                <a:spcPts val="3079"/>
              </a:lnSpc>
            </a:pPr>
            <a:endParaRPr lang="en-US" sz="4800" spc="-111" dirty="0">
              <a:solidFill>
                <a:srgbClr val="FFFFFF"/>
              </a:solidFill>
              <a:latin typeface="Inte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80031" y="9351544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0" y="0"/>
            <a:ext cx="16285488" cy="10287000"/>
          </a:xfrm>
          <a:custGeom>
            <a:avLst/>
            <a:gdLst/>
            <a:ahLst/>
            <a:cxnLst/>
            <a:rect l="l" t="t" r="r" b="b"/>
            <a:pathLst>
              <a:path w="16285488" h="10287000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" b="-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17001" y="899622"/>
            <a:ext cx="592967" cy="510864"/>
          </a:xfrm>
          <a:custGeom>
            <a:avLst/>
            <a:gdLst/>
            <a:ahLst/>
            <a:cxnLst/>
            <a:rect l="l" t="t" r="r" b="b"/>
            <a:pathLst>
              <a:path w="592967" h="510864">
                <a:moveTo>
                  <a:pt x="0" y="0"/>
                </a:moveTo>
                <a:lnTo>
                  <a:pt x="592967" y="0"/>
                </a:lnTo>
                <a:lnTo>
                  <a:pt x="592967" y="510864"/>
                </a:lnTo>
                <a:lnTo>
                  <a:pt x="0" y="510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574360" y="1404900"/>
            <a:ext cx="11139280" cy="289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60"/>
              </a:lnSpc>
            </a:pPr>
            <a:r>
              <a:rPr lang="en-US" sz="16900" spc="777">
                <a:solidFill>
                  <a:srgbClr val="FFFFFF"/>
                </a:solidFill>
                <a:latin typeface="Muli Heavy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08140" y="911860"/>
            <a:ext cx="1401598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148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7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4220311" y="5014536"/>
            <a:ext cx="5904119" cy="40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 dirty="0">
                <a:solidFill>
                  <a:srgbClr val="5E5E5E"/>
                </a:solidFill>
                <a:latin typeface="Bebas Neue"/>
              </a:rPr>
              <a:t>2023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21493" y="5038725"/>
            <a:ext cx="1224501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760" dirty="0">
                <a:solidFill>
                  <a:srgbClr val="FFFFFF"/>
                </a:solidFill>
                <a:latin typeface="Inter Bold"/>
              </a:rPr>
              <a:t>MỘT SỐ BÀI TOÁN ĐIỂN HÌNH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18287996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 rot="2628510">
            <a:off x="9024370" y="8818241"/>
            <a:ext cx="2147666" cy="2032228"/>
          </a:xfrm>
          <a:custGeom>
            <a:avLst/>
            <a:gdLst/>
            <a:ahLst/>
            <a:cxnLst/>
            <a:rect l="l" t="t" r="r" b="b"/>
            <a:pathLst>
              <a:path w="2147666" h="2032228">
                <a:moveTo>
                  <a:pt x="0" y="0"/>
                </a:moveTo>
                <a:lnTo>
                  <a:pt x="2147666" y="0"/>
                </a:lnTo>
                <a:lnTo>
                  <a:pt x="2147666" y="2032228"/>
                </a:lnTo>
                <a:lnTo>
                  <a:pt x="0" y="203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732663"/>
            <a:ext cx="18288000" cy="554337"/>
            <a:chOff x="0" y="0"/>
            <a:chExt cx="4816593" cy="145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998"/>
            </a:xfrm>
            <a:custGeom>
              <a:avLst/>
              <a:gdLst/>
              <a:ahLst/>
              <a:cxnLst/>
              <a:rect l="l" t="t" r="r" b="b"/>
              <a:pathLst>
                <a:path w="4816592" h="145998">
                  <a:moveTo>
                    <a:pt x="0" y="0"/>
                  </a:moveTo>
                  <a:lnTo>
                    <a:pt x="4816592" y="0"/>
                  </a:lnTo>
                  <a:lnTo>
                    <a:pt x="4816592" y="145998"/>
                  </a:lnTo>
                  <a:lnTo>
                    <a:pt x="0" y="145998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4816593" cy="288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05922" y="3098066"/>
            <a:ext cx="851752" cy="758204"/>
            <a:chOff x="0" y="0"/>
            <a:chExt cx="224330" cy="1996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330" cy="199692"/>
            </a:xfrm>
            <a:custGeom>
              <a:avLst/>
              <a:gdLst/>
              <a:ahLst/>
              <a:cxnLst/>
              <a:rect l="l" t="t" r="r" b="b"/>
              <a:pathLst>
                <a:path w="224330" h="199692">
                  <a:moveTo>
                    <a:pt x="0" y="0"/>
                  </a:moveTo>
                  <a:lnTo>
                    <a:pt x="224330" y="0"/>
                  </a:lnTo>
                  <a:lnTo>
                    <a:pt x="224330" y="199692"/>
                  </a:lnTo>
                  <a:lnTo>
                    <a:pt x="0" y="199692"/>
                  </a:lnTo>
                  <a:close/>
                </a:path>
              </a:pathLst>
            </a:custGeom>
            <a:solidFill>
              <a:srgbClr val="DADD4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224330" cy="34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0981" y="6131935"/>
            <a:ext cx="851752" cy="758204"/>
            <a:chOff x="0" y="0"/>
            <a:chExt cx="224330" cy="1996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330" cy="199692"/>
            </a:xfrm>
            <a:custGeom>
              <a:avLst/>
              <a:gdLst/>
              <a:ahLst/>
              <a:cxnLst/>
              <a:rect l="l" t="t" r="r" b="b"/>
              <a:pathLst>
                <a:path w="224330" h="199692">
                  <a:moveTo>
                    <a:pt x="0" y="0"/>
                  </a:moveTo>
                  <a:lnTo>
                    <a:pt x="224330" y="0"/>
                  </a:lnTo>
                  <a:lnTo>
                    <a:pt x="224330" y="199692"/>
                  </a:lnTo>
                  <a:lnTo>
                    <a:pt x="0" y="199692"/>
                  </a:lnTo>
                  <a:close/>
                </a:path>
              </a:pathLst>
            </a:custGeom>
            <a:solidFill>
              <a:srgbClr val="DADD4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42875"/>
              <a:ext cx="224330" cy="34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220981" y="5210222"/>
            <a:ext cx="6855652" cy="0"/>
          </a:xfrm>
          <a:prstGeom prst="line">
            <a:avLst/>
          </a:prstGeom>
          <a:ln w="9525" cap="flat">
            <a:solidFill>
              <a:srgbClr val="A0A2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9905922" y="5158065"/>
            <a:ext cx="6735483" cy="0"/>
          </a:xfrm>
          <a:prstGeom prst="line">
            <a:avLst/>
          </a:prstGeom>
          <a:ln w="9525" cap="flat">
            <a:solidFill>
              <a:srgbClr val="A0A2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17737" y="3205705"/>
            <a:ext cx="628124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2795" y="6239574"/>
            <a:ext cx="628124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220981" y="3178586"/>
            <a:ext cx="7090997" cy="758204"/>
            <a:chOff x="1220981" y="3178586"/>
            <a:chExt cx="7090997" cy="758204"/>
          </a:xfrm>
        </p:grpSpPr>
        <p:grpSp>
          <p:nvGrpSpPr>
            <p:cNvPr id="6" name="Group 6"/>
            <p:cNvGrpSpPr/>
            <p:nvPr/>
          </p:nvGrpSpPr>
          <p:grpSpPr>
            <a:xfrm>
              <a:off x="1220981" y="3178586"/>
              <a:ext cx="851752" cy="758204"/>
              <a:chOff x="0" y="0"/>
              <a:chExt cx="224330" cy="19969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4330" cy="199692"/>
              </a:xfrm>
              <a:custGeom>
                <a:avLst/>
                <a:gdLst/>
                <a:ahLst/>
                <a:cxnLst/>
                <a:rect l="l" t="t" r="r" b="b"/>
                <a:pathLst>
                  <a:path w="224330" h="199692">
                    <a:moveTo>
                      <a:pt x="0" y="0"/>
                    </a:moveTo>
                    <a:lnTo>
                      <a:pt x="224330" y="0"/>
                    </a:lnTo>
                    <a:lnTo>
                      <a:pt x="224330" y="199692"/>
                    </a:lnTo>
                    <a:lnTo>
                      <a:pt x="0" y="199692"/>
                    </a:lnTo>
                    <a:close/>
                  </a:path>
                </a:pathLst>
              </a:custGeom>
              <a:solidFill>
                <a:srgbClr val="DADD4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42875"/>
                <a:ext cx="224330" cy="342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600"/>
                  </a:lnSpc>
                  <a:spcBef>
                    <a:spcPct val="0"/>
                  </a:spcBef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332795" y="3286226"/>
              <a:ext cx="628124" cy="506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75600" y="3260526"/>
              <a:ext cx="5936378" cy="624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36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Khái</a:t>
              </a:r>
              <a:r>
                <a:rPr lang="en-US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niệm</a:t>
              </a:r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130641" y="3199461"/>
            <a:ext cx="5936378" cy="64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33886" y="6142441"/>
            <a:ext cx="6305986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1058006"/>
            <a:ext cx="16230600" cy="8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1"/>
              </a:lnSpc>
            </a:pPr>
            <a:r>
              <a:rPr lang="en-US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en-US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9905922" y="6074657"/>
            <a:ext cx="851752" cy="758204"/>
            <a:chOff x="0" y="0"/>
            <a:chExt cx="224330" cy="19969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4330" cy="199692"/>
            </a:xfrm>
            <a:custGeom>
              <a:avLst/>
              <a:gdLst/>
              <a:ahLst/>
              <a:cxnLst/>
              <a:rect l="l" t="t" r="r" b="b"/>
              <a:pathLst>
                <a:path w="224330" h="199692">
                  <a:moveTo>
                    <a:pt x="0" y="0"/>
                  </a:moveTo>
                  <a:lnTo>
                    <a:pt x="224330" y="0"/>
                  </a:lnTo>
                  <a:lnTo>
                    <a:pt x="224330" y="199692"/>
                  </a:lnTo>
                  <a:lnTo>
                    <a:pt x="0" y="199692"/>
                  </a:lnTo>
                  <a:close/>
                </a:path>
              </a:pathLst>
            </a:custGeom>
            <a:solidFill>
              <a:srgbClr val="DADD4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42875"/>
              <a:ext cx="224330" cy="34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017737" y="6182296"/>
            <a:ext cx="628124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85568" y="6155798"/>
            <a:ext cx="5936378" cy="62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điển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072029" y="9739105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8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  <p:bldP spid="31" grpId="0"/>
      <p:bldP spid="32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9732663"/>
            <a:ext cx="18288000" cy="554337"/>
            <a:chOff x="0" y="0"/>
            <a:chExt cx="4816593" cy="14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5998"/>
            </a:xfrm>
            <a:custGeom>
              <a:avLst/>
              <a:gdLst/>
              <a:ahLst/>
              <a:cxnLst/>
              <a:rect l="l" t="t" r="r" b="b"/>
              <a:pathLst>
                <a:path w="4816592" h="145998">
                  <a:moveTo>
                    <a:pt x="0" y="0"/>
                  </a:moveTo>
                  <a:lnTo>
                    <a:pt x="4816592" y="0"/>
                  </a:lnTo>
                  <a:lnTo>
                    <a:pt x="4816592" y="145998"/>
                  </a:lnTo>
                  <a:lnTo>
                    <a:pt x="0" y="145998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4816593" cy="288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790848">
            <a:off x="13400243" y="1846603"/>
            <a:ext cx="1943094" cy="1841081"/>
          </a:xfrm>
          <a:custGeom>
            <a:avLst/>
            <a:gdLst/>
            <a:ahLst/>
            <a:cxnLst/>
            <a:rect l="l" t="t" r="r" b="b"/>
            <a:pathLst>
              <a:path w="1943094" h="1841081">
                <a:moveTo>
                  <a:pt x="0" y="0"/>
                </a:moveTo>
                <a:lnTo>
                  <a:pt x="1943094" y="0"/>
                </a:lnTo>
                <a:lnTo>
                  <a:pt x="1943094" y="1841081"/>
                </a:lnTo>
                <a:lnTo>
                  <a:pt x="0" y="184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46376" y="3579799"/>
            <a:ext cx="7496784" cy="5624316"/>
            <a:chOff x="0" y="-711418"/>
            <a:chExt cx="9995713" cy="7499087"/>
          </a:xfrm>
        </p:grpSpPr>
        <p:sp>
          <p:nvSpPr>
            <p:cNvPr id="18" name="TextBox 18"/>
            <p:cNvSpPr txBox="1"/>
            <p:nvPr/>
          </p:nvSpPr>
          <p:spPr>
            <a:xfrm>
              <a:off x="4392131" y="1577661"/>
              <a:ext cx="5603582" cy="87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>
                  <a:solidFill>
                    <a:srgbClr val="2E2E2E"/>
                  </a:solidFill>
                  <a:latin typeface="Arial Bold"/>
                </a:rPr>
                <a:t>Chức năng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-711418"/>
              <a:ext cx="9589757" cy="7499087"/>
              <a:chOff x="0" y="-142875"/>
              <a:chExt cx="1925925" cy="150605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100262"/>
                <a:ext cx="1925924" cy="1122246"/>
              </a:xfrm>
              <a:custGeom>
                <a:avLst/>
                <a:gdLst/>
                <a:ahLst/>
                <a:cxnLst/>
                <a:rect l="l" t="t" r="r" b="b"/>
                <a:pathLst>
                  <a:path w="1925924" h="1363177">
                    <a:moveTo>
                      <a:pt x="0" y="0"/>
                    </a:moveTo>
                    <a:lnTo>
                      <a:pt x="1925924" y="0"/>
                    </a:lnTo>
                    <a:lnTo>
                      <a:pt x="1925924" y="1363177"/>
                    </a:lnTo>
                    <a:lnTo>
                      <a:pt x="0" y="136317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42875"/>
                <a:ext cx="1925925" cy="1506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956857" y="1973180"/>
              <a:ext cx="7372406" cy="19697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u="sng" dirty="0">
                  <a:hlinkClick r:id="rId4"/>
                </a:rPr>
                <a:t>https://leetcode.com/problems/count-common-words-with-one-occurrence/description/</a:t>
              </a:r>
              <a:endParaRPr lang="en-US" sz="3200" dirty="0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932773" y="-239154"/>
              <a:ext cx="1135669" cy="1734241"/>
              <a:chOff x="0" y="-142875"/>
              <a:chExt cx="224330" cy="34256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93903"/>
                <a:ext cx="224330" cy="199692"/>
              </a:xfrm>
              <a:custGeom>
                <a:avLst/>
                <a:gdLst/>
                <a:ahLst/>
                <a:cxnLst/>
                <a:rect l="l" t="t" r="r" b="b"/>
                <a:pathLst>
                  <a:path w="224330" h="199692">
                    <a:moveTo>
                      <a:pt x="0" y="0"/>
                    </a:moveTo>
                    <a:lnTo>
                      <a:pt x="224330" y="0"/>
                    </a:lnTo>
                    <a:lnTo>
                      <a:pt x="224330" y="199692"/>
                    </a:lnTo>
                    <a:lnTo>
                      <a:pt x="0" y="199692"/>
                    </a:lnTo>
                    <a:close/>
                  </a:path>
                </a:pathLst>
              </a:custGeom>
              <a:solidFill>
                <a:srgbClr val="DADD4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42875"/>
                <a:ext cx="224330" cy="342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6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081859" y="245690"/>
              <a:ext cx="837497" cy="67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305287" y="114866"/>
              <a:ext cx="6525062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600" dirty="0" err="1">
                  <a:latin typeface="Arial" panose="020B0604020202020204" pitchFamily="34" charset="0"/>
                  <a:cs typeface="Arial" panose="020B0604020202020204" pitchFamily="34" charset="0"/>
                </a:rPr>
                <a:t>Nguyên</a:t>
              </a: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latin typeface="Arial" panose="020B0604020202020204" pitchFamily="34" charset="0"/>
                  <a:cs typeface="Arial" panose="020B0604020202020204" pitchFamily="34" charset="0"/>
                </a:rPr>
                <a:t>thủy</a:t>
              </a: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2081143" y="1026071"/>
              <a:ext cx="6248121" cy="0"/>
            </a:xfrm>
            <a:prstGeom prst="line">
              <a:avLst/>
            </a:prstGeom>
            <a:ln w="12700" cap="flat">
              <a:solidFill>
                <a:srgbClr val="DADD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452354" y="9731702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46376" y="1111357"/>
            <a:ext cx="16303424" cy="171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endParaRPr lang="en-US" sz="4800" spc="760" dirty="0">
              <a:solidFill>
                <a:schemeClr val="bg1"/>
              </a:solidFill>
              <a:latin typeface="Inter Bold"/>
            </a:endParaRPr>
          </a:p>
        </p:txBody>
      </p:sp>
      <p:grpSp>
        <p:nvGrpSpPr>
          <p:cNvPr id="32" name="Group 17"/>
          <p:cNvGrpSpPr/>
          <p:nvPr/>
        </p:nvGrpSpPr>
        <p:grpSpPr>
          <a:xfrm>
            <a:off x="9485065" y="3519754"/>
            <a:ext cx="7496784" cy="5624316"/>
            <a:chOff x="0" y="-711418"/>
            <a:chExt cx="9995713" cy="7499087"/>
          </a:xfrm>
        </p:grpSpPr>
        <p:sp>
          <p:nvSpPr>
            <p:cNvPr id="33" name="TextBox 18"/>
            <p:cNvSpPr txBox="1"/>
            <p:nvPr/>
          </p:nvSpPr>
          <p:spPr>
            <a:xfrm>
              <a:off x="4392131" y="1577661"/>
              <a:ext cx="5603582" cy="87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>
                  <a:solidFill>
                    <a:srgbClr val="2E2E2E"/>
                  </a:solidFill>
                  <a:latin typeface="Arial Bold"/>
                </a:rPr>
                <a:t>Chức năng</a:t>
              </a:r>
            </a:p>
          </p:txBody>
        </p:sp>
        <p:grpSp>
          <p:nvGrpSpPr>
            <p:cNvPr id="34" name="Group 19"/>
            <p:cNvGrpSpPr/>
            <p:nvPr/>
          </p:nvGrpSpPr>
          <p:grpSpPr>
            <a:xfrm>
              <a:off x="0" y="-711418"/>
              <a:ext cx="9589757" cy="7499087"/>
              <a:chOff x="0" y="-142875"/>
              <a:chExt cx="1925925" cy="1506052"/>
            </a:xfrm>
          </p:grpSpPr>
          <p:sp>
            <p:nvSpPr>
              <p:cNvPr id="42" name="Freeform 20"/>
              <p:cNvSpPr/>
              <p:nvPr/>
            </p:nvSpPr>
            <p:spPr>
              <a:xfrm>
                <a:off x="0" y="-100262"/>
                <a:ext cx="1925924" cy="1122246"/>
              </a:xfrm>
              <a:custGeom>
                <a:avLst/>
                <a:gdLst/>
                <a:ahLst/>
                <a:cxnLst/>
                <a:rect l="l" t="t" r="r" b="b"/>
                <a:pathLst>
                  <a:path w="1925924" h="1363177">
                    <a:moveTo>
                      <a:pt x="0" y="0"/>
                    </a:moveTo>
                    <a:lnTo>
                      <a:pt x="1925924" y="0"/>
                    </a:lnTo>
                    <a:lnTo>
                      <a:pt x="1925924" y="1363177"/>
                    </a:lnTo>
                    <a:lnTo>
                      <a:pt x="0" y="136317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21"/>
              <p:cNvSpPr txBox="1"/>
              <p:nvPr/>
            </p:nvSpPr>
            <p:spPr>
              <a:xfrm>
                <a:off x="0" y="-142875"/>
                <a:ext cx="1925925" cy="1506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35" name="TextBox 22"/>
            <p:cNvSpPr txBox="1"/>
            <p:nvPr/>
          </p:nvSpPr>
          <p:spPr>
            <a:xfrm>
              <a:off x="956857" y="1973180"/>
              <a:ext cx="7372406" cy="1313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vi-VN" sz="3200" u="sng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hlinkClick r:id="rId5"/>
                </a:rPr>
                <a:t>https://leetcode.com/problems/linked-list-cycle/description/</a:t>
              </a:r>
              <a:endPara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" name="Group 23"/>
            <p:cNvGrpSpPr/>
            <p:nvPr/>
          </p:nvGrpSpPr>
          <p:grpSpPr>
            <a:xfrm>
              <a:off x="932773" y="-239154"/>
              <a:ext cx="1135669" cy="1734241"/>
              <a:chOff x="0" y="-142875"/>
              <a:chExt cx="224330" cy="342567"/>
            </a:xfrm>
          </p:grpSpPr>
          <p:sp>
            <p:nvSpPr>
              <p:cNvPr id="40" name="Freeform 24"/>
              <p:cNvSpPr/>
              <p:nvPr/>
            </p:nvSpPr>
            <p:spPr>
              <a:xfrm>
                <a:off x="0" y="-93903"/>
                <a:ext cx="224330" cy="199692"/>
              </a:xfrm>
              <a:custGeom>
                <a:avLst/>
                <a:gdLst/>
                <a:ahLst/>
                <a:cxnLst/>
                <a:rect l="l" t="t" r="r" b="b"/>
                <a:pathLst>
                  <a:path w="224330" h="199692">
                    <a:moveTo>
                      <a:pt x="0" y="0"/>
                    </a:moveTo>
                    <a:lnTo>
                      <a:pt x="224330" y="0"/>
                    </a:lnTo>
                    <a:lnTo>
                      <a:pt x="224330" y="199692"/>
                    </a:lnTo>
                    <a:lnTo>
                      <a:pt x="0" y="199692"/>
                    </a:lnTo>
                    <a:close/>
                  </a:path>
                </a:pathLst>
              </a:custGeom>
              <a:solidFill>
                <a:srgbClr val="DADD4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25"/>
              <p:cNvSpPr txBox="1"/>
              <p:nvPr/>
            </p:nvSpPr>
            <p:spPr>
              <a:xfrm>
                <a:off x="0" y="-142875"/>
                <a:ext cx="224330" cy="342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6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26"/>
            <p:cNvSpPr txBox="1"/>
            <p:nvPr/>
          </p:nvSpPr>
          <p:spPr>
            <a:xfrm>
              <a:off x="1081859" y="245690"/>
              <a:ext cx="837497" cy="67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2305287" y="114866"/>
              <a:ext cx="6525062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600" dirty="0" err="1">
                  <a:latin typeface="Arial" panose="020B0604020202020204" pitchFamily="34" charset="0"/>
                  <a:cs typeface="Arial" panose="020B0604020202020204" pitchFamily="34" charset="0"/>
                </a:rPr>
                <a:t>Tự</a:t>
              </a: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latin typeface="Arial" panose="020B0604020202020204" pitchFamily="34" charset="0"/>
                  <a:cs typeface="Arial" panose="020B0604020202020204" pitchFamily="34" charset="0"/>
                </a:rPr>
                <a:t>nghĩa</a:t>
              </a: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9" name="AutoShape 28"/>
            <p:cNvSpPr/>
            <p:nvPr/>
          </p:nvSpPr>
          <p:spPr>
            <a:xfrm>
              <a:off x="2081143" y="1026071"/>
              <a:ext cx="6248121" cy="0"/>
            </a:xfrm>
            <a:prstGeom prst="line">
              <a:avLst/>
            </a:prstGeom>
            <a:ln w="12700" cap="flat">
              <a:solidFill>
                <a:srgbClr val="DADD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55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1019175"/>
            <a:ext cx="18288000" cy="0"/>
          </a:xfrm>
          <a:prstGeom prst="line">
            <a:avLst/>
          </a:prstGeom>
          <a:ln w="9525" cap="flat">
            <a:solidFill>
              <a:srgbClr val="DADD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5400000">
            <a:off x="2820477" y="5095875"/>
            <a:ext cx="2505075" cy="0"/>
          </a:xfrm>
          <a:prstGeom prst="line">
            <a:avLst/>
          </a:prstGeom>
          <a:ln w="76200" cap="flat">
            <a:solidFill>
              <a:srgbClr val="DADD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92288" y="391472"/>
            <a:ext cx="872559" cy="224790"/>
            <a:chOff x="0" y="0"/>
            <a:chExt cx="1163412" cy="29972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09880" cy="299720"/>
              <a:chOff x="0" y="0"/>
              <a:chExt cx="346719" cy="3353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46719" cy="335351"/>
              </a:xfrm>
              <a:custGeom>
                <a:avLst/>
                <a:gdLst/>
                <a:ahLst/>
                <a:cxnLst/>
                <a:rect l="l" t="t" r="r" b="b"/>
                <a:pathLst>
                  <a:path w="346719" h="335351">
                    <a:moveTo>
                      <a:pt x="173359" y="0"/>
                    </a:moveTo>
                    <a:cubicBezTo>
                      <a:pt x="77616" y="0"/>
                      <a:pt x="0" y="75071"/>
                      <a:pt x="0" y="167676"/>
                    </a:cubicBezTo>
                    <a:cubicBezTo>
                      <a:pt x="0" y="260280"/>
                      <a:pt x="77616" y="335351"/>
                      <a:pt x="173359" y="335351"/>
                    </a:cubicBezTo>
                    <a:cubicBezTo>
                      <a:pt x="269103" y="335351"/>
                      <a:pt x="346719" y="260280"/>
                      <a:pt x="346719" y="167676"/>
                    </a:cubicBezTo>
                    <a:cubicBezTo>
                      <a:pt x="346719" y="75071"/>
                      <a:pt x="269103" y="0"/>
                      <a:pt x="173359" y="0"/>
                    </a:cubicBezTo>
                    <a:close/>
                  </a:path>
                </a:pathLst>
              </a:custGeom>
              <a:solidFill>
                <a:srgbClr val="DAD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-66675"/>
                <a:ext cx="194319" cy="3258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29352" y="0"/>
              <a:ext cx="309880" cy="299720"/>
              <a:chOff x="0" y="0"/>
              <a:chExt cx="346719" cy="33535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6719" cy="335351"/>
              </a:xfrm>
              <a:custGeom>
                <a:avLst/>
                <a:gdLst/>
                <a:ahLst/>
                <a:cxnLst/>
                <a:rect l="l" t="t" r="r" b="b"/>
                <a:pathLst>
                  <a:path w="346719" h="335351">
                    <a:moveTo>
                      <a:pt x="173359" y="0"/>
                    </a:moveTo>
                    <a:cubicBezTo>
                      <a:pt x="77616" y="0"/>
                      <a:pt x="0" y="75071"/>
                      <a:pt x="0" y="167676"/>
                    </a:cubicBezTo>
                    <a:cubicBezTo>
                      <a:pt x="0" y="260280"/>
                      <a:pt x="77616" y="335351"/>
                      <a:pt x="173359" y="335351"/>
                    </a:cubicBezTo>
                    <a:cubicBezTo>
                      <a:pt x="269103" y="335351"/>
                      <a:pt x="346719" y="260280"/>
                      <a:pt x="346719" y="167676"/>
                    </a:cubicBezTo>
                    <a:cubicBezTo>
                      <a:pt x="346719" y="75071"/>
                      <a:pt x="269103" y="0"/>
                      <a:pt x="173359" y="0"/>
                    </a:cubicBezTo>
                    <a:close/>
                  </a:path>
                </a:pathLst>
              </a:custGeom>
              <a:solidFill>
                <a:srgbClr val="DAD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-66675"/>
                <a:ext cx="194319" cy="3258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853532" y="0"/>
              <a:ext cx="309880" cy="299720"/>
              <a:chOff x="0" y="0"/>
              <a:chExt cx="346719" cy="33535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6719" cy="335351"/>
              </a:xfrm>
              <a:custGeom>
                <a:avLst/>
                <a:gdLst/>
                <a:ahLst/>
                <a:cxnLst/>
                <a:rect l="l" t="t" r="r" b="b"/>
                <a:pathLst>
                  <a:path w="346719" h="335351">
                    <a:moveTo>
                      <a:pt x="173359" y="0"/>
                    </a:moveTo>
                    <a:cubicBezTo>
                      <a:pt x="77616" y="0"/>
                      <a:pt x="0" y="75071"/>
                      <a:pt x="0" y="167676"/>
                    </a:cubicBezTo>
                    <a:cubicBezTo>
                      <a:pt x="0" y="260280"/>
                      <a:pt x="77616" y="335351"/>
                      <a:pt x="173359" y="335351"/>
                    </a:cubicBezTo>
                    <a:cubicBezTo>
                      <a:pt x="269103" y="335351"/>
                      <a:pt x="346719" y="260280"/>
                      <a:pt x="346719" y="167676"/>
                    </a:cubicBezTo>
                    <a:cubicBezTo>
                      <a:pt x="346719" y="75071"/>
                      <a:pt x="269103" y="0"/>
                      <a:pt x="173359" y="0"/>
                    </a:cubicBezTo>
                    <a:close/>
                  </a:path>
                </a:pathLst>
              </a:custGeom>
              <a:solidFill>
                <a:srgbClr val="DAD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-66675"/>
                <a:ext cx="194319" cy="3258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4701665" y="3721247"/>
            <a:ext cx="10129266" cy="187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01665" y="5654822"/>
            <a:ext cx="637251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 spc="770">
                <a:solidFill>
                  <a:srgbClr val="DADD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Group 7</a:t>
            </a:r>
          </a:p>
        </p:txBody>
      </p:sp>
      <p:sp>
        <p:nvSpPr>
          <p:cNvPr id="17" name="Freeform 17"/>
          <p:cNvSpPr/>
          <p:nvPr/>
        </p:nvSpPr>
        <p:spPr>
          <a:xfrm rot="-2823997">
            <a:off x="16808299" y="5308741"/>
            <a:ext cx="2274980" cy="2155544"/>
          </a:xfrm>
          <a:custGeom>
            <a:avLst/>
            <a:gdLst/>
            <a:ahLst/>
            <a:cxnLst/>
            <a:rect l="l" t="t" r="r" b="b"/>
            <a:pathLst>
              <a:path w="2274980" h="2155544">
                <a:moveTo>
                  <a:pt x="0" y="0"/>
                </a:moveTo>
                <a:lnTo>
                  <a:pt x="2274980" y="0"/>
                </a:lnTo>
                <a:lnTo>
                  <a:pt x="2274980" y="2155543"/>
                </a:lnTo>
                <a:lnTo>
                  <a:pt x="0" y="215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2823997">
            <a:off x="-826113" y="2400756"/>
            <a:ext cx="2274980" cy="2155544"/>
          </a:xfrm>
          <a:custGeom>
            <a:avLst/>
            <a:gdLst/>
            <a:ahLst/>
            <a:cxnLst/>
            <a:rect l="l" t="t" r="r" b="b"/>
            <a:pathLst>
              <a:path w="2274980" h="2155544">
                <a:moveTo>
                  <a:pt x="0" y="0"/>
                </a:moveTo>
                <a:lnTo>
                  <a:pt x="2274980" y="0"/>
                </a:lnTo>
                <a:lnTo>
                  <a:pt x="2274980" y="2155544"/>
                </a:lnTo>
                <a:lnTo>
                  <a:pt x="0" y="215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0" y="8892670"/>
            <a:ext cx="18288000" cy="0"/>
          </a:xfrm>
          <a:prstGeom prst="line">
            <a:avLst/>
          </a:prstGeom>
          <a:ln w="9525" cap="flat">
            <a:solidFill>
              <a:srgbClr val="DADD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596171" y="9302245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BBBB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BBBB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38105" y="0"/>
            <a:ext cx="17449895" cy="10287001"/>
            <a:chOff x="838105" y="0"/>
            <a:chExt cx="17449895" cy="10287001"/>
          </a:xfrm>
        </p:grpSpPr>
        <p:sp>
          <p:nvSpPr>
            <p:cNvPr id="2" name="Freeform 2"/>
            <p:cNvSpPr/>
            <p:nvPr/>
          </p:nvSpPr>
          <p:spPr>
            <a:xfrm>
              <a:off x="13640561" y="0"/>
              <a:ext cx="4647439" cy="4024230"/>
            </a:xfrm>
            <a:custGeom>
              <a:avLst/>
              <a:gdLst/>
              <a:ahLst/>
              <a:cxnLst/>
              <a:rect l="l" t="t" r="r" b="b"/>
              <a:pathLst>
                <a:path w="4647439" h="4024230">
                  <a:moveTo>
                    <a:pt x="0" y="0"/>
                  </a:moveTo>
                  <a:lnTo>
                    <a:pt x="4647439" y="0"/>
                  </a:lnTo>
                  <a:lnTo>
                    <a:pt x="4647439" y="4024230"/>
                  </a:lnTo>
                  <a:lnTo>
                    <a:pt x="0" y="4024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588" r="-1916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1028700" y="1028700"/>
              <a:ext cx="750786" cy="574693"/>
            </a:xfrm>
            <a:custGeom>
              <a:avLst/>
              <a:gdLst/>
              <a:ahLst/>
              <a:cxnLst/>
              <a:rect l="l" t="t" r="r" b="b"/>
              <a:pathLst>
                <a:path w="750786" h="574693">
                  <a:moveTo>
                    <a:pt x="0" y="0"/>
                  </a:moveTo>
                  <a:lnTo>
                    <a:pt x="750786" y="0"/>
                  </a:lnTo>
                  <a:lnTo>
                    <a:pt x="750786" y="574693"/>
                  </a:lnTo>
                  <a:lnTo>
                    <a:pt x="0" y="57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838105" y="622300"/>
              <a:ext cx="16611790" cy="9664701"/>
              <a:chOff x="0" y="-952500"/>
              <a:chExt cx="22149052" cy="1288626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6985075"/>
                <a:ext cx="4808010" cy="4948691"/>
              </a:xfrm>
              <a:custGeom>
                <a:avLst/>
                <a:gdLst/>
                <a:ahLst/>
                <a:cxnLst/>
                <a:rect l="l" t="t" r="r" b="b"/>
                <a:pathLst>
                  <a:path w="4808011" h="4948692">
                    <a:moveTo>
                      <a:pt x="0" y="0"/>
                    </a:moveTo>
                    <a:lnTo>
                      <a:pt x="4808011" y="0"/>
                    </a:lnTo>
                    <a:lnTo>
                      <a:pt x="4808011" y="4948691"/>
                    </a:lnTo>
                    <a:lnTo>
                      <a:pt x="0" y="494869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3642" b="-27083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43205" y="1525270"/>
                <a:ext cx="14505847" cy="214905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3520"/>
                  </a:lnSpc>
                </a:pPr>
                <a:r>
                  <a:rPr lang="en-US" sz="10400" b="1" spc="332" dirty="0">
                    <a:solidFill>
                      <a:srgbClr val="FFFFFF"/>
                    </a:solidFill>
                    <a:latin typeface="Montserrat" panose="00000500000000000000" pitchFamily="50" charset="-93"/>
                  </a:rPr>
                  <a:t>KHÁI NIỆM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155367" y="-952500"/>
                <a:ext cx="6042953" cy="111040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5000"/>
                  </a:lnSpc>
                </a:pPr>
                <a:r>
                  <a:rPr lang="en-US" sz="50000" spc="1600" dirty="0">
                    <a:solidFill>
                      <a:srgbClr val="FFFFFF"/>
                    </a:solidFill>
                    <a:latin typeface="Telegraf 1 Bold"/>
                  </a:rPr>
                  <a:t>1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32663"/>
            <a:ext cx="18288000" cy="554337"/>
            <a:chOff x="0" y="0"/>
            <a:chExt cx="4816593" cy="14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5998"/>
            </a:xfrm>
            <a:custGeom>
              <a:avLst/>
              <a:gdLst/>
              <a:ahLst/>
              <a:cxnLst/>
              <a:rect l="l" t="t" r="r" b="b"/>
              <a:pathLst>
                <a:path w="4816592" h="145998">
                  <a:moveTo>
                    <a:pt x="0" y="0"/>
                  </a:moveTo>
                  <a:lnTo>
                    <a:pt x="4816592" y="0"/>
                  </a:lnTo>
                  <a:lnTo>
                    <a:pt x="4816592" y="145998"/>
                  </a:lnTo>
                  <a:lnTo>
                    <a:pt x="0" y="145998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4816593" cy="288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585042">
            <a:off x="6785968" y="8364385"/>
            <a:ext cx="2274980" cy="2155544"/>
          </a:xfrm>
          <a:custGeom>
            <a:avLst/>
            <a:gdLst/>
            <a:ahLst/>
            <a:cxnLst/>
            <a:rect l="l" t="t" r="r" b="b"/>
            <a:pathLst>
              <a:path w="2274980" h="2155544">
                <a:moveTo>
                  <a:pt x="0" y="0"/>
                </a:moveTo>
                <a:lnTo>
                  <a:pt x="2274980" y="0"/>
                </a:lnTo>
                <a:lnTo>
                  <a:pt x="2274980" y="2155544"/>
                </a:lnTo>
                <a:lnTo>
                  <a:pt x="0" y="2155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6649" y="2428574"/>
            <a:ext cx="8125574" cy="556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87"/>
              </a:lnSpc>
            </a:pP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map,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3399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3399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399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399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cặp</a:t>
            </a:r>
            <a:r>
              <a:rPr lang="en-US" sz="3399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key-value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null.</a:t>
            </a:r>
          </a:p>
          <a:p>
            <a:pPr>
              <a:lnSpc>
                <a:spcPts val="6153"/>
              </a:lnSpc>
            </a:pPr>
            <a:endParaRPr lang="en-US" sz="3399" dirty="0">
              <a:solidFill>
                <a:srgbClr val="FFFFFF"/>
              </a:solidFill>
              <a:latin typeface="Telegraf 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01673" y="9769802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76200" y="1106016"/>
            <a:ext cx="6356495" cy="86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1.1. </a:t>
            </a:r>
            <a:r>
              <a:rPr lang="en-US" sz="4800" b="1" dirty="0">
                <a:solidFill>
                  <a:srgbClr val="FFFFFF"/>
                </a:solidFill>
                <a:latin typeface="Montserrat" panose="00000500000000000000" pitchFamily="50" charset="-93"/>
              </a:rPr>
              <a:t>KHÁI NIỆM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115" y="1257299"/>
            <a:ext cx="8694740" cy="904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32663"/>
            <a:ext cx="18288000" cy="554337"/>
            <a:chOff x="0" y="0"/>
            <a:chExt cx="4816593" cy="14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5998"/>
            </a:xfrm>
            <a:custGeom>
              <a:avLst/>
              <a:gdLst/>
              <a:ahLst/>
              <a:cxnLst/>
              <a:rect l="l" t="t" r="r" b="b"/>
              <a:pathLst>
                <a:path w="4816592" h="145998">
                  <a:moveTo>
                    <a:pt x="0" y="0"/>
                  </a:moveTo>
                  <a:lnTo>
                    <a:pt x="4816592" y="0"/>
                  </a:lnTo>
                  <a:lnTo>
                    <a:pt x="4816592" y="145998"/>
                  </a:lnTo>
                  <a:lnTo>
                    <a:pt x="0" y="145998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4816593" cy="288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790848">
            <a:off x="13400243" y="1846603"/>
            <a:ext cx="1943094" cy="1841081"/>
          </a:xfrm>
          <a:custGeom>
            <a:avLst/>
            <a:gdLst/>
            <a:ahLst/>
            <a:cxnLst/>
            <a:rect l="l" t="t" r="r" b="b"/>
            <a:pathLst>
              <a:path w="1943094" h="1841081">
                <a:moveTo>
                  <a:pt x="0" y="0"/>
                </a:moveTo>
                <a:lnTo>
                  <a:pt x="1943094" y="0"/>
                </a:lnTo>
                <a:lnTo>
                  <a:pt x="1943094" y="1841081"/>
                </a:lnTo>
                <a:lnTo>
                  <a:pt x="0" y="184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703979" y="3384325"/>
            <a:ext cx="6999137" cy="5090752"/>
            <a:chOff x="0" y="0"/>
            <a:chExt cx="9332183" cy="678766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332183" cy="6787669"/>
              <a:chOff x="0" y="0"/>
              <a:chExt cx="1874196" cy="136317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874196" cy="1363177"/>
              </a:xfrm>
              <a:custGeom>
                <a:avLst/>
                <a:gdLst/>
                <a:ahLst/>
                <a:cxnLst/>
                <a:rect l="l" t="t" r="r" b="b"/>
                <a:pathLst>
                  <a:path w="1874196" h="1363177">
                    <a:moveTo>
                      <a:pt x="0" y="0"/>
                    </a:moveTo>
                    <a:lnTo>
                      <a:pt x="1874196" y="0"/>
                    </a:lnTo>
                    <a:lnTo>
                      <a:pt x="1874196" y="1363177"/>
                    </a:lnTo>
                    <a:lnTo>
                      <a:pt x="0" y="136317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42875"/>
                <a:ext cx="1874196" cy="1506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>
              <a:off x="1933894" y="1545434"/>
              <a:ext cx="6248120" cy="0"/>
            </a:xfrm>
            <a:prstGeom prst="line">
              <a:avLst/>
            </a:prstGeom>
            <a:ln w="12700" cap="flat">
              <a:solidFill>
                <a:srgbClr val="DADD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527305" y="713584"/>
              <a:ext cx="5603582" cy="771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 b="1" dirty="0" err="1">
                  <a:solidFill>
                    <a:srgbClr val="2E2E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US" sz="3999" b="1" dirty="0">
                  <a:solidFill>
                    <a:srgbClr val="2E2E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999" b="1" dirty="0" err="1">
                  <a:solidFill>
                    <a:srgbClr val="2E2E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en-US" sz="3999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932773" y="540846"/>
              <a:ext cx="1135669" cy="1010938"/>
              <a:chOff x="0" y="0"/>
              <a:chExt cx="224330" cy="19969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24330" cy="199692"/>
              </a:xfrm>
              <a:custGeom>
                <a:avLst/>
                <a:gdLst/>
                <a:ahLst/>
                <a:cxnLst/>
                <a:rect l="l" t="t" r="r" b="b"/>
                <a:pathLst>
                  <a:path w="224330" h="199692">
                    <a:moveTo>
                      <a:pt x="0" y="0"/>
                    </a:moveTo>
                    <a:lnTo>
                      <a:pt x="224330" y="0"/>
                    </a:lnTo>
                    <a:lnTo>
                      <a:pt x="224330" y="199692"/>
                    </a:lnTo>
                    <a:lnTo>
                      <a:pt x="0" y="199692"/>
                    </a:lnTo>
                    <a:close/>
                  </a:path>
                </a:pathLst>
              </a:custGeom>
              <a:solidFill>
                <a:srgbClr val="DADD4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42875"/>
                <a:ext cx="224330" cy="342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6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81859" y="687540"/>
              <a:ext cx="837497" cy="67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41471" y="2060925"/>
              <a:ext cx="7249240" cy="3898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Ứng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dụng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trong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Lưu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trữ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và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truy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xuất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dữ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liệu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Cấu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trúc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dữ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liệu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Các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công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cụ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tìm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kiếm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</a:rPr>
                <a:t>,..</a:t>
              </a:r>
            </a:p>
            <a:p>
              <a:pPr>
                <a:lnSpc>
                  <a:spcPts val="3600"/>
                </a:lnSpc>
              </a:pPr>
              <a:endParaRPr lang="en-US" sz="36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46376" y="3384325"/>
            <a:ext cx="7496784" cy="5090752"/>
            <a:chOff x="0" y="0"/>
            <a:chExt cx="9995713" cy="6787669"/>
          </a:xfrm>
        </p:grpSpPr>
        <p:sp>
          <p:nvSpPr>
            <p:cNvPr id="18" name="TextBox 18"/>
            <p:cNvSpPr txBox="1"/>
            <p:nvPr/>
          </p:nvSpPr>
          <p:spPr>
            <a:xfrm>
              <a:off x="4392131" y="1577661"/>
              <a:ext cx="5603582" cy="87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>
                  <a:solidFill>
                    <a:srgbClr val="2E2E2E"/>
                  </a:solidFill>
                  <a:latin typeface="Arial Bold"/>
                </a:rPr>
                <a:t>Chức năng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9589757" cy="6787669"/>
              <a:chOff x="0" y="0"/>
              <a:chExt cx="1925925" cy="136317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25924" cy="1363177"/>
              </a:xfrm>
              <a:custGeom>
                <a:avLst/>
                <a:gdLst/>
                <a:ahLst/>
                <a:cxnLst/>
                <a:rect l="l" t="t" r="r" b="b"/>
                <a:pathLst>
                  <a:path w="1925924" h="1363177">
                    <a:moveTo>
                      <a:pt x="0" y="0"/>
                    </a:moveTo>
                    <a:lnTo>
                      <a:pt x="1925924" y="0"/>
                    </a:lnTo>
                    <a:lnTo>
                      <a:pt x="1925924" y="1363177"/>
                    </a:lnTo>
                    <a:lnTo>
                      <a:pt x="0" y="136317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42875"/>
                <a:ext cx="1925925" cy="1506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932773" y="2041855"/>
              <a:ext cx="6721677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Giúp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tối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ưu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việc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tìm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kiếm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360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truy</a:t>
              </a:r>
              <a:r>
                <a:rPr lang="en-US" sz="3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xuất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thao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tác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tập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hợp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lớn</a:t>
              </a:r>
              <a:r>
                <a:rPr lang="en-US" sz="3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932773" y="484149"/>
              <a:ext cx="1135669" cy="1010938"/>
              <a:chOff x="0" y="0"/>
              <a:chExt cx="224330" cy="19969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24330" cy="199692"/>
              </a:xfrm>
              <a:custGeom>
                <a:avLst/>
                <a:gdLst/>
                <a:ahLst/>
                <a:cxnLst/>
                <a:rect l="l" t="t" r="r" b="b"/>
                <a:pathLst>
                  <a:path w="224330" h="199692">
                    <a:moveTo>
                      <a:pt x="0" y="0"/>
                    </a:moveTo>
                    <a:lnTo>
                      <a:pt x="224330" y="0"/>
                    </a:lnTo>
                    <a:lnTo>
                      <a:pt x="224330" y="199692"/>
                    </a:lnTo>
                    <a:lnTo>
                      <a:pt x="0" y="199692"/>
                    </a:lnTo>
                    <a:close/>
                  </a:path>
                </a:pathLst>
              </a:custGeom>
              <a:solidFill>
                <a:srgbClr val="DADD4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42875"/>
                <a:ext cx="224330" cy="342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6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081859" y="721055"/>
              <a:ext cx="837497" cy="67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527306" y="755980"/>
              <a:ext cx="5603582" cy="771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 b="1" dirty="0" err="1">
                  <a:solidFill>
                    <a:srgbClr val="2E2E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Chức</a:t>
              </a:r>
              <a:r>
                <a:rPr lang="en-US" sz="3999" b="1" dirty="0">
                  <a:solidFill>
                    <a:srgbClr val="2E2E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999" b="1" dirty="0" err="1">
                  <a:solidFill>
                    <a:srgbClr val="2E2E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endParaRPr lang="en-US" sz="3999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2081143" y="1501437"/>
              <a:ext cx="6248120" cy="0"/>
            </a:xfrm>
            <a:prstGeom prst="line">
              <a:avLst/>
            </a:prstGeom>
            <a:ln w="12700" cap="flat">
              <a:solidFill>
                <a:srgbClr val="DADD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452354" y="9731702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28700" y="1058006"/>
            <a:ext cx="13343090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1.2. </a:t>
            </a: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VÀ ỨNG DỤNG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9732663"/>
            <a:ext cx="18288000" cy="554337"/>
            <a:chOff x="0" y="0"/>
            <a:chExt cx="4816593" cy="145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998"/>
            </a:xfrm>
            <a:custGeom>
              <a:avLst/>
              <a:gdLst/>
              <a:ahLst/>
              <a:cxnLst/>
              <a:rect l="l" t="t" r="r" b="b"/>
              <a:pathLst>
                <a:path w="4816592" h="145998">
                  <a:moveTo>
                    <a:pt x="0" y="0"/>
                  </a:moveTo>
                  <a:lnTo>
                    <a:pt x="4816592" y="0"/>
                  </a:lnTo>
                  <a:lnTo>
                    <a:pt x="4816592" y="145998"/>
                  </a:lnTo>
                  <a:lnTo>
                    <a:pt x="0" y="145998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4816593" cy="288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288481" y="406574"/>
            <a:ext cx="10006826" cy="9880426"/>
          </a:xfrm>
          <a:custGeom>
            <a:avLst/>
            <a:gdLst/>
            <a:ahLst/>
            <a:cxnLst/>
            <a:rect l="l" t="t" r="r" b="b"/>
            <a:pathLst>
              <a:path w="8832129" h="9164011">
                <a:moveTo>
                  <a:pt x="0" y="0"/>
                </a:moveTo>
                <a:lnTo>
                  <a:pt x="8832129" y="0"/>
                </a:lnTo>
                <a:lnTo>
                  <a:pt x="8832129" y="9164011"/>
                </a:lnTo>
                <a:lnTo>
                  <a:pt x="0" y="9164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65" t="-2452" r="-3706" b="-6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13581" y="9731702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9708" y="809625"/>
            <a:ext cx="8374292" cy="400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3"/>
              </a:lnSpc>
            </a:pPr>
            <a:r>
              <a:rPr lang="en-US" sz="4800" dirty="0">
                <a:solidFill>
                  <a:srgbClr val="FFFFFF"/>
                </a:solidFill>
                <a:latin typeface="Telegraf 1 Bold"/>
              </a:rPr>
              <a:t>1.3. </a:t>
            </a: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 HỢP KẾ THỪA </a:t>
            </a:r>
          </a:p>
          <a:p>
            <a:pPr>
              <a:lnSpc>
                <a:spcPts val="7903"/>
              </a:lnSpc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 LỚP TRỪU TƯỢNG</a:t>
            </a:r>
          </a:p>
          <a:p>
            <a:pPr>
              <a:lnSpc>
                <a:spcPts val="7903"/>
              </a:lnSpc>
            </a:pPr>
            <a:r>
              <a:rPr lang="vi-VN" sz="4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ABSTRACTMAP.</a:t>
            </a:r>
            <a:endParaRPr lang="en-US" sz="4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7903"/>
              </a:lnSpc>
            </a:pPr>
            <a:endParaRPr lang="en-US" sz="5199" dirty="0">
              <a:solidFill>
                <a:srgbClr val="FFFFFF"/>
              </a:solidFill>
              <a:latin typeface="Telegraf 1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9708" y="4548823"/>
            <a:ext cx="7770248" cy="88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  <a:spcBef>
                <a:spcPct val="0"/>
              </a:spcBef>
            </a:pPr>
            <a:r>
              <a:rPr lang="vi-VN" sz="3999" spc="-7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 trí trong cây phân cấp: </a:t>
            </a:r>
            <a:endParaRPr lang="en-US" sz="3999" spc="-7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2ADA50-A85D-EFD9-B4AE-5B1265AB6CFA}"/>
              </a:ext>
            </a:extLst>
          </p:cNvPr>
          <p:cNvCxnSpPr/>
          <p:nvPr/>
        </p:nvCxnSpPr>
        <p:spPr>
          <a:xfrm flipH="1">
            <a:off x="14630400" y="6657664"/>
            <a:ext cx="1447800" cy="533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077682-D29F-D746-7605-E7FCF985634C}"/>
              </a:ext>
            </a:extLst>
          </p:cNvPr>
          <p:cNvSpPr txBox="1"/>
          <p:nvPr/>
        </p:nvSpPr>
        <p:spPr>
          <a:xfrm>
            <a:off x="765533" y="5601764"/>
            <a:ext cx="6143706" cy="1571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53"/>
              </a:lnSpc>
            </a:pPr>
            <a:r>
              <a:rPr lang="vi-VN" sz="2600" dirty="0">
                <a:solidFill>
                  <a:srgbClr val="FFFFFF"/>
                </a:solidFill>
                <a:latin typeface="Arial" panose="020B0604020202020204" pitchFamily="34" charset="0"/>
              </a:rPr>
              <a:t>HashMap thực thi interface MAP và triển khai lớp AbstractMap</a:t>
            </a:r>
            <a:endParaRPr lang="en-US" sz="2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28510">
            <a:off x="9024370" y="8818241"/>
            <a:ext cx="2147666" cy="2032228"/>
          </a:xfrm>
          <a:custGeom>
            <a:avLst/>
            <a:gdLst/>
            <a:ahLst/>
            <a:cxnLst/>
            <a:rect l="l" t="t" r="r" b="b"/>
            <a:pathLst>
              <a:path w="2147666" h="2032228">
                <a:moveTo>
                  <a:pt x="0" y="0"/>
                </a:moveTo>
                <a:lnTo>
                  <a:pt x="2147666" y="0"/>
                </a:lnTo>
                <a:lnTo>
                  <a:pt x="2147666" y="2032228"/>
                </a:lnTo>
                <a:lnTo>
                  <a:pt x="0" y="203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732663"/>
            <a:ext cx="18288000" cy="554337"/>
            <a:chOff x="0" y="0"/>
            <a:chExt cx="4816593" cy="145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998"/>
            </a:xfrm>
            <a:custGeom>
              <a:avLst/>
              <a:gdLst/>
              <a:ahLst/>
              <a:cxnLst/>
              <a:rect l="l" t="t" r="r" b="b"/>
              <a:pathLst>
                <a:path w="4816592" h="145998">
                  <a:moveTo>
                    <a:pt x="0" y="0"/>
                  </a:moveTo>
                  <a:lnTo>
                    <a:pt x="4816592" y="0"/>
                  </a:lnTo>
                  <a:lnTo>
                    <a:pt x="4816592" y="145998"/>
                  </a:lnTo>
                  <a:lnTo>
                    <a:pt x="0" y="145998"/>
                  </a:lnTo>
                  <a:close/>
                </a:path>
              </a:pathLst>
            </a:custGeom>
            <a:solidFill>
              <a:srgbClr val="DADD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4816593" cy="288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05922" y="3098066"/>
            <a:ext cx="851752" cy="758204"/>
            <a:chOff x="0" y="0"/>
            <a:chExt cx="224330" cy="1996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330" cy="199692"/>
            </a:xfrm>
            <a:custGeom>
              <a:avLst/>
              <a:gdLst/>
              <a:ahLst/>
              <a:cxnLst/>
              <a:rect l="l" t="t" r="r" b="b"/>
              <a:pathLst>
                <a:path w="224330" h="199692">
                  <a:moveTo>
                    <a:pt x="0" y="0"/>
                  </a:moveTo>
                  <a:lnTo>
                    <a:pt x="224330" y="0"/>
                  </a:lnTo>
                  <a:lnTo>
                    <a:pt x="224330" y="199692"/>
                  </a:lnTo>
                  <a:lnTo>
                    <a:pt x="0" y="199692"/>
                  </a:lnTo>
                  <a:close/>
                </a:path>
              </a:pathLst>
            </a:custGeom>
            <a:solidFill>
              <a:srgbClr val="DADD4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224330" cy="34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0981" y="6131935"/>
            <a:ext cx="851752" cy="758204"/>
            <a:chOff x="0" y="0"/>
            <a:chExt cx="224330" cy="1996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330" cy="199692"/>
            </a:xfrm>
            <a:custGeom>
              <a:avLst/>
              <a:gdLst/>
              <a:ahLst/>
              <a:cxnLst/>
              <a:rect l="l" t="t" r="r" b="b"/>
              <a:pathLst>
                <a:path w="224330" h="199692">
                  <a:moveTo>
                    <a:pt x="0" y="0"/>
                  </a:moveTo>
                  <a:lnTo>
                    <a:pt x="224330" y="0"/>
                  </a:lnTo>
                  <a:lnTo>
                    <a:pt x="224330" y="199692"/>
                  </a:lnTo>
                  <a:lnTo>
                    <a:pt x="0" y="199692"/>
                  </a:lnTo>
                  <a:close/>
                </a:path>
              </a:pathLst>
            </a:custGeom>
            <a:solidFill>
              <a:srgbClr val="DADD4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42875"/>
              <a:ext cx="224330" cy="34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220981" y="5210222"/>
            <a:ext cx="6855652" cy="0"/>
          </a:xfrm>
          <a:prstGeom prst="line">
            <a:avLst/>
          </a:prstGeom>
          <a:ln w="9525" cap="flat">
            <a:solidFill>
              <a:srgbClr val="A0A2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9905922" y="5158065"/>
            <a:ext cx="6735483" cy="0"/>
          </a:xfrm>
          <a:prstGeom prst="line">
            <a:avLst/>
          </a:prstGeom>
          <a:ln w="9525" cap="flat">
            <a:solidFill>
              <a:srgbClr val="A0A2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130641" y="3069491"/>
            <a:ext cx="5936378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34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34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45700" y="6103360"/>
            <a:ext cx="5936378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34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34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17737" y="3205705"/>
            <a:ext cx="628124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2795" y="6239574"/>
            <a:ext cx="628124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220981" y="3150011"/>
            <a:ext cx="7161097" cy="1355729"/>
            <a:chOff x="1220981" y="3150011"/>
            <a:chExt cx="7161097" cy="1355729"/>
          </a:xfrm>
        </p:grpSpPr>
        <p:grpSp>
          <p:nvGrpSpPr>
            <p:cNvPr id="6" name="Group 6"/>
            <p:cNvGrpSpPr/>
            <p:nvPr/>
          </p:nvGrpSpPr>
          <p:grpSpPr>
            <a:xfrm>
              <a:off x="1220981" y="3178586"/>
              <a:ext cx="851752" cy="758204"/>
              <a:chOff x="0" y="0"/>
              <a:chExt cx="224330" cy="19969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4330" cy="199692"/>
              </a:xfrm>
              <a:custGeom>
                <a:avLst/>
                <a:gdLst/>
                <a:ahLst/>
                <a:cxnLst/>
                <a:rect l="l" t="t" r="r" b="b"/>
                <a:pathLst>
                  <a:path w="224330" h="199692">
                    <a:moveTo>
                      <a:pt x="0" y="0"/>
                    </a:moveTo>
                    <a:lnTo>
                      <a:pt x="224330" y="0"/>
                    </a:lnTo>
                    <a:lnTo>
                      <a:pt x="224330" y="199692"/>
                    </a:lnTo>
                    <a:lnTo>
                      <a:pt x="0" y="199692"/>
                    </a:lnTo>
                    <a:close/>
                  </a:path>
                </a:pathLst>
              </a:custGeom>
              <a:solidFill>
                <a:srgbClr val="DADD4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42875"/>
                <a:ext cx="224330" cy="342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600"/>
                  </a:lnSpc>
                  <a:spcBef>
                    <a:spcPct val="0"/>
                  </a:spcBef>
                </a:pPr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45700" y="3150011"/>
              <a:ext cx="5936378" cy="506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b="1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Đặc</a:t>
              </a:r>
              <a:r>
                <a:rPr lang="en-US" sz="3499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499" b="1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điểm</a:t>
              </a:r>
              <a:r>
                <a:rPr lang="en-US" sz="3499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32795" y="3286226"/>
              <a:ext cx="628124" cy="506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445700" y="3881274"/>
              <a:ext cx="5936378" cy="624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3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Tìm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kiếm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nhanh</a:t>
              </a:r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130641" y="3800753"/>
            <a:ext cx="5936378" cy="64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vi-VN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duy nhất của key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445700" y="6845924"/>
            <a:ext cx="5936378" cy="131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1058006"/>
            <a:ext cx="16230600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1"/>
              </a:lnSpc>
            </a:pPr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ĐIỂM NỔI BẬT CỦA HASHMAP 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905922" y="6074657"/>
            <a:ext cx="851752" cy="758204"/>
            <a:chOff x="0" y="0"/>
            <a:chExt cx="224330" cy="19969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4330" cy="199692"/>
            </a:xfrm>
            <a:custGeom>
              <a:avLst/>
              <a:gdLst/>
              <a:ahLst/>
              <a:cxnLst/>
              <a:rect l="l" t="t" r="r" b="b"/>
              <a:pathLst>
                <a:path w="224330" h="199692">
                  <a:moveTo>
                    <a:pt x="0" y="0"/>
                  </a:moveTo>
                  <a:lnTo>
                    <a:pt x="224330" y="0"/>
                  </a:lnTo>
                  <a:lnTo>
                    <a:pt x="224330" y="199692"/>
                  </a:lnTo>
                  <a:lnTo>
                    <a:pt x="0" y="199692"/>
                  </a:lnTo>
                  <a:close/>
                </a:path>
              </a:pathLst>
            </a:custGeom>
            <a:solidFill>
              <a:srgbClr val="DADD4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42875"/>
              <a:ext cx="224330" cy="34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130641" y="6046082"/>
            <a:ext cx="5936378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34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34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17737" y="6182296"/>
            <a:ext cx="628124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30641" y="6845924"/>
            <a:ext cx="5936378" cy="62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vi-VN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 động mở rộng sức 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072029" y="9739105"/>
            <a:ext cx="5095658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  <p:bldP spid="24" grpId="0"/>
      <p:bldP spid="25" grpId="0"/>
      <p:bldP spid="26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0561" y="0"/>
            <a:ext cx="4647439" cy="4024230"/>
          </a:xfrm>
          <a:custGeom>
            <a:avLst/>
            <a:gdLst/>
            <a:ahLst/>
            <a:cxnLst/>
            <a:rect l="l" t="t" r="r" b="b"/>
            <a:pathLst>
              <a:path w="4647439" h="4024230">
                <a:moveTo>
                  <a:pt x="0" y="0"/>
                </a:moveTo>
                <a:lnTo>
                  <a:pt x="4647439" y="0"/>
                </a:lnTo>
                <a:lnTo>
                  <a:pt x="4647439" y="4024230"/>
                </a:lnTo>
                <a:lnTo>
                  <a:pt x="0" y="4024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588" r="-1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750786" cy="574693"/>
          </a:xfrm>
          <a:custGeom>
            <a:avLst/>
            <a:gdLst/>
            <a:ahLst/>
            <a:cxnLst/>
            <a:rect l="l" t="t" r="r" b="b"/>
            <a:pathLst>
              <a:path w="750786" h="574693">
                <a:moveTo>
                  <a:pt x="0" y="0"/>
                </a:moveTo>
                <a:lnTo>
                  <a:pt x="750786" y="0"/>
                </a:lnTo>
                <a:lnTo>
                  <a:pt x="750786" y="574693"/>
                </a:lnTo>
                <a:lnTo>
                  <a:pt x="0" y="574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38105" y="622300"/>
            <a:ext cx="17068895" cy="9664701"/>
            <a:chOff x="0" y="-952500"/>
            <a:chExt cx="22758527" cy="12886267"/>
          </a:xfrm>
        </p:grpSpPr>
        <p:sp>
          <p:nvSpPr>
            <p:cNvPr id="5" name="Freeform 5"/>
            <p:cNvSpPr/>
            <p:nvPr/>
          </p:nvSpPr>
          <p:spPr>
            <a:xfrm>
              <a:off x="0" y="6985075"/>
              <a:ext cx="4808011" cy="4948692"/>
            </a:xfrm>
            <a:custGeom>
              <a:avLst/>
              <a:gdLst/>
              <a:ahLst/>
              <a:cxnLst/>
              <a:rect l="l" t="t" r="r" b="b"/>
              <a:pathLst>
                <a:path w="4808011" h="4948692">
                  <a:moveTo>
                    <a:pt x="0" y="0"/>
                  </a:moveTo>
                  <a:lnTo>
                    <a:pt x="4808011" y="0"/>
                  </a:lnTo>
                  <a:lnTo>
                    <a:pt x="4808011" y="4948691"/>
                  </a:lnTo>
                  <a:lnTo>
                    <a:pt x="0" y="4948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642" b="-270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52679" y="1525270"/>
              <a:ext cx="14505848" cy="460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520"/>
                </a:lnSpc>
              </a:pPr>
              <a:r>
                <a:rPr lang="en-US" sz="10400" b="1" spc="332" dirty="0">
                  <a:solidFill>
                    <a:srgbClr val="FFFFFF"/>
                  </a:solidFill>
                  <a:latin typeface="Montserrat" panose="00000500000000000000" pitchFamily="50" charset="-93"/>
                </a:rPr>
                <a:t>KHAI BÁO</a:t>
              </a:r>
            </a:p>
            <a:p>
              <a:pPr>
                <a:lnSpc>
                  <a:spcPts val="13520"/>
                </a:lnSpc>
              </a:pPr>
              <a:r>
                <a:rPr lang="en-US" sz="10400" b="1" spc="332" dirty="0">
                  <a:solidFill>
                    <a:srgbClr val="FFFFFF"/>
                  </a:solidFill>
                  <a:latin typeface="Montserrat" panose="00000500000000000000" pitchFamily="50" charset="-93"/>
                </a:rPr>
                <a:t>LỚP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64840" y="-952500"/>
              <a:ext cx="6042953" cy="11104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000"/>
                </a:lnSpc>
              </a:pPr>
              <a:r>
                <a:rPr lang="en-US" sz="50000" spc="1600" dirty="0">
                  <a:solidFill>
                    <a:srgbClr val="FFFFFF"/>
                  </a:solidFill>
                  <a:latin typeface="Telegraf 1 Bold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1403</Words>
  <Application>Microsoft Office PowerPoint</Application>
  <PresentationFormat>Custom</PresentationFormat>
  <Paragraphs>311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Montserrat</vt:lpstr>
      <vt:lpstr>Muli Heavy</vt:lpstr>
      <vt:lpstr>Noto Sans Bold</vt:lpstr>
      <vt:lpstr>Telegraf 1 Bold</vt:lpstr>
      <vt:lpstr>Bebas Neue</vt:lpstr>
      <vt:lpstr>Arial Bold</vt:lpstr>
      <vt:lpstr>Calibri</vt:lpstr>
      <vt:lpstr>Inter Bold</vt:lpstr>
      <vt:lpstr>Consolas</vt:lpstr>
      <vt:lpstr>Arial</vt:lpstr>
      <vt:lpstr>Cambria</vt:lpstr>
      <vt:lpstr>Telegraf 2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7_Hashmap</dc:title>
  <cp:lastModifiedBy>NGUYEN TRANG</cp:lastModifiedBy>
  <cp:revision>26</cp:revision>
  <dcterms:created xsi:type="dcterms:W3CDTF">2006-08-16T00:00:00Z</dcterms:created>
  <dcterms:modified xsi:type="dcterms:W3CDTF">2023-10-26T01:05:17Z</dcterms:modified>
  <dc:identifier>DAFyE5soEiE</dc:identifier>
</cp:coreProperties>
</file>